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24" r:id="rId2"/>
    <p:sldId id="313" r:id="rId3"/>
    <p:sldId id="312" r:id="rId4"/>
    <p:sldId id="258" r:id="rId5"/>
    <p:sldId id="284" r:id="rId6"/>
    <p:sldId id="314" r:id="rId7"/>
    <p:sldId id="290" r:id="rId8"/>
    <p:sldId id="315" r:id="rId9"/>
    <p:sldId id="318" r:id="rId10"/>
    <p:sldId id="316" r:id="rId11"/>
    <p:sldId id="304" r:id="rId12"/>
    <p:sldId id="322" r:id="rId13"/>
    <p:sldId id="323" r:id="rId14"/>
    <p:sldId id="300" r:id="rId15"/>
    <p:sldId id="319" r:id="rId16"/>
    <p:sldId id="320" r:id="rId17"/>
    <p:sldId id="321" r:id="rId18"/>
    <p:sldId id="298" r:id="rId19"/>
    <p:sldId id="309" r:id="rId20"/>
    <p:sldId id="310" r:id="rId21"/>
    <p:sldId id="31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FBDC44-F443-44B9-8A1C-D3B33C77B911}" v="366" dt="2023-12-03T23:50:23.923"/>
    <p1510:client id="{6D71C49A-4EE3-415E-8D63-DD2811F917F6}" v="53" dt="2023-12-04T22:11:01.016"/>
    <p1510:client id="{B84D4E3D-A5C5-4992-97D8-4D8767DF5BDF}" v="25" dt="2023-12-04T00:21:17.183"/>
    <p1510:client id="{DE302B25-E89D-444D-83BE-4509530D5D0D}" v="2634" dt="2023-12-06T01:24:58.430"/>
    <p1510:client id="{F527E843-0451-4A24-BF35-458CF3B6A993}" v="611" dt="2023-12-05T07:47:23.541"/>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B498D5-AA25-4A5F-8074-62F84CA36169}"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752C25D5-5CCC-4A40-B8E2-86234AC53594}">
      <dgm:prSet/>
      <dgm:spPr/>
      <dgm:t>
        <a:bodyPr/>
        <a:lstStyle/>
        <a:p>
          <a:r>
            <a:rPr lang="en-US" dirty="0"/>
            <a:t>Introduction</a:t>
          </a:r>
        </a:p>
      </dgm:t>
    </dgm:pt>
    <dgm:pt modelId="{5DA85197-0A2B-4FA0-AFC6-8989A7BF62DE}" type="parTrans" cxnId="{0B11ACD4-B2D1-4C94-A803-782A5BE7E754}">
      <dgm:prSet/>
      <dgm:spPr/>
      <dgm:t>
        <a:bodyPr/>
        <a:lstStyle/>
        <a:p>
          <a:endParaRPr lang="en-US"/>
        </a:p>
      </dgm:t>
    </dgm:pt>
    <dgm:pt modelId="{B0F1FF77-002C-42B4-B5DE-8EEC9D37B33D}" type="sibTrans" cxnId="{0B11ACD4-B2D1-4C94-A803-782A5BE7E754}">
      <dgm:prSet/>
      <dgm:spPr/>
      <dgm:t>
        <a:bodyPr/>
        <a:lstStyle/>
        <a:p>
          <a:endParaRPr lang="en-US"/>
        </a:p>
      </dgm:t>
    </dgm:pt>
    <dgm:pt modelId="{99120D6B-76FE-4802-93A7-B7A64DE835B9}">
      <dgm:prSet phldr="0"/>
      <dgm:spPr/>
      <dgm:t>
        <a:bodyPr/>
        <a:lstStyle/>
        <a:p>
          <a:pPr rtl="0"/>
          <a:r>
            <a:rPr lang="en-US" dirty="0">
              <a:latin typeface="Calibri Light" panose="020F0302020204030204"/>
            </a:rPr>
            <a:t>Aim and Motivation</a:t>
          </a:r>
          <a:endParaRPr lang="en-US" dirty="0"/>
        </a:p>
      </dgm:t>
    </dgm:pt>
    <dgm:pt modelId="{25D662BA-F4B1-4426-839B-CFEAB946CA02}" type="parTrans" cxnId="{7018BDA2-C7E6-47B0-B804-B6C057A038DA}">
      <dgm:prSet/>
      <dgm:spPr/>
      <dgm:t>
        <a:bodyPr/>
        <a:lstStyle/>
        <a:p>
          <a:endParaRPr lang="en-US"/>
        </a:p>
      </dgm:t>
    </dgm:pt>
    <dgm:pt modelId="{05D13219-8957-4E53-9B1F-45DA2C8DD754}" type="sibTrans" cxnId="{7018BDA2-C7E6-47B0-B804-B6C057A038DA}">
      <dgm:prSet/>
      <dgm:spPr/>
      <dgm:t>
        <a:bodyPr/>
        <a:lstStyle/>
        <a:p>
          <a:endParaRPr lang="en-US"/>
        </a:p>
      </dgm:t>
    </dgm:pt>
    <dgm:pt modelId="{A26B3B6B-4128-4B9C-BC1D-155D3614904D}">
      <dgm:prSet phldr="0"/>
      <dgm:spPr/>
      <dgm:t>
        <a:bodyPr/>
        <a:lstStyle/>
        <a:p>
          <a:pPr rtl="0"/>
          <a:r>
            <a:rPr lang="en-US" dirty="0">
              <a:latin typeface="Calibri Light" panose="020F0302020204030204"/>
            </a:rPr>
            <a:t>Model Training </a:t>
          </a:r>
          <a:endParaRPr lang="en-US" dirty="0"/>
        </a:p>
      </dgm:t>
    </dgm:pt>
    <dgm:pt modelId="{B64780AA-322C-4254-BE57-63A8E6714010}" type="parTrans" cxnId="{8F44C9B3-1669-442E-B738-B8ABD1E8BF45}">
      <dgm:prSet/>
      <dgm:spPr/>
      <dgm:t>
        <a:bodyPr/>
        <a:lstStyle/>
        <a:p>
          <a:endParaRPr lang="en-US"/>
        </a:p>
      </dgm:t>
    </dgm:pt>
    <dgm:pt modelId="{D431AF6C-27F9-49C2-AA89-1D344B68F291}" type="sibTrans" cxnId="{8F44C9B3-1669-442E-B738-B8ABD1E8BF45}">
      <dgm:prSet/>
      <dgm:spPr/>
      <dgm:t>
        <a:bodyPr/>
        <a:lstStyle/>
        <a:p>
          <a:endParaRPr lang="en-US"/>
        </a:p>
      </dgm:t>
    </dgm:pt>
    <dgm:pt modelId="{14B5B41A-587B-4925-9046-CC886FEFB196}">
      <dgm:prSet/>
      <dgm:spPr/>
      <dgm:t>
        <a:bodyPr/>
        <a:lstStyle/>
        <a:p>
          <a:r>
            <a:rPr lang="en-US" dirty="0"/>
            <a:t>Results</a:t>
          </a:r>
        </a:p>
      </dgm:t>
    </dgm:pt>
    <dgm:pt modelId="{59F3EA7D-A6C1-4AC5-8AD9-8D060196FA1C}" type="parTrans" cxnId="{D27ABE67-5747-4071-BB2F-E05C6C44A62B}">
      <dgm:prSet/>
      <dgm:spPr/>
      <dgm:t>
        <a:bodyPr/>
        <a:lstStyle/>
        <a:p>
          <a:endParaRPr lang="en-US"/>
        </a:p>
      </dgm:t>
    </dgm:pt>
    <dgm:pt modelId="{6C3DF037-9647-4854-8D39-6C122AECB81D}" type="sibTrans" cxnId="{D27ABE67-5747-4071-BB2F-E05C6C44A62B}">
      <dgm:prSet/>
      <dgm:spPr/>
      <dgm:t>
        <a:bodyPr/>
        <a:lstStyle/>
        <a:p>
          <a:endParaRPr lang="en-US"/>
        </a:p>
      </dgm:t>
    </dgm:pt>
    <dgm:pt modelId="{94C67514-E457-4A84-A198-9C421B48808A}">
      <dgm:prSet/>
      <dgm:spPr/>
      <dgm:t>
        <a:bodyPr/>
        <a:lstStyle/>
        <a:p>
          <a:r>
            <a:rPr lang="en-US" dirty="0"/>
            <a:t>Conclusion</a:t>
          </a:r>
        </a:p>
      </dgm:t>
    </dgm:pt>
    <dgm:pt modelId="{6D591DD0-8C8C-4736-A9F8-0D37A0D755CB}" type="parTrans" cxnId="{CFAE348C-BC4D-463C-9648-33FF7D704AA3}">
      <dgm:prSet/>
      <dgm:spPr/>
      <dgm:t>
        <a:bodyPr/>
        <a:lstStyle/>
        <a:p>
          <a:endParaRPr lang="en-US"/>
        </a:p>
      </dgm:t>
    </dgm:pt>
    <dgm:pt modelId="{8F345E37-BA3D-4D2A-B459-9471C8B7206D}" type="sibTrans" cxnId="{CFAE348C-BC4D-463C-9648-33FF7D704AA3}">
      <dgm:prSet/>
      <dgm:spPr/>
      <dgm:t>
        <a:bodyPr/>
        <a:lstStyle/>
        <a:p>
          <a:endParaRPr lang="en-US"/>
        </a:p>
      </dgm:t>
    </dgm:pt>
    <dgm:pt modelId="{31E84851-AC7B-40F8-B94D-416B37FF6960}">
      <dgm:prSet phldr="0"/>
      <dgm:spPr/>
      <dgm:t>
        <a:bodyPr/>
        <a:lstStyle/>
        <a:p>
          <a:pPr rtl="0"/>
          <a:r>
            <a:rPr lang="en-US" dirty="0">
              <a:solidFill>
                <a:srgbClr val="444444"/>
              </a:solidFill>
              <a:latin typeface="Calibri"/>
              <a:ea typeface="Calibri"/>
              <a:cs typeface="Calibri"/>
            </a:rPr>
            <a:t>Requirments</a:t>
          </a:r>
        </a:p>
      </dgm:t>
    </dgm:pt>
    <dgm:pt modelId="{741A6EB0-3C39-4EC4-9505-E887F98A7FCC}" type="parTrans" cxnId="{5A4E73AB-0B03-4650-8849-8146756D3908}">
      <dgm:prSet/>
      <dgm:spPr/>
    </dgm:pt>
    <dgm:pt modelId="{240253E3-07FD-400D-94BB-050FD9616BE7}" type="sibTrans" cxnId="{5A4E73AB-0B03-4650-8849-8146756D3908}">
      <dgm:prSet/>
      <dgm:spPr/>
    </dgm:pt>
    <dgm:pt modelId="{91A24A55-C89F-4B1B-BF8D-1E5EE955CD53}">
      <dgm:prSet phldr="0"/>
      <dgm:spPr/>
      <dgm:t>
        <a:bodyPr/>
        <a:lstStyle/>
        <a:p>
          <a:r>
            <a:rPr lang="en-US" dirty="0">
              <a:latin typeface="Calibri Light" panose="020F0302020204030204"/>
            </a:rPr>
            <a:t>Optimizers</a:t>
          </a:r>
        </a:p>
      </dgm:t>
    </dgm:pt>
    <dgm:pt modelId="{5D1A9A90-0B0A-4408-A5AE-C52C3FBCFE81}" type="parTrans" cxnId="{DE683127-03EB-4C33-B076-C0E2F67C8B88}">
      <dgm:prSet/>
      <dgm:spPr/>
    </dgm:pt>
    <dgm:pt modelId="{B3C4655C-51A9-4073-8745-EECB32C217F9}" type="sibTrans" cxnId="{DE683127-03EB-4C33-B076-C0E2F67C8B88}">
      <dgm:prSet/>
      <dgm:spPr/>
    </dgm:pt>
    <dgm:pt modelId="{95C6371D-B31D-4F2B-B1FD-B8ACCE60D9F4}">
      <dgm:prSet phldr="0"/>
      <dgm:spPr/>
      <dgm:t>
        <a:bodyPr/>
        <a:lstStyle/>
        <a:p>
          <a:pPr rtl="0"/>
          <a:r>
            <a:rPr lang="en-ZA" b="1" dirty="0"/>
            <a:t>Data acquisition &amp; pre-processing</a:t>
          </a:r>
          <a:endParaRPr lang="en-US" dirty="0">
            <a:latin typeface="Calibri Light" panose="020F0302020204030204"/>
          </a:endParaRPr>
        </a:p>
      </dgm:t>
    </dgm:pt>
    <dgm:pt modelId="{7A1716FB-8ED4-414D-986D-A52E3764FD02}" type="parTrans" cxnId="{52995AFC-8367-4494-B5C4-A12CAC2C8CBA}">
      <dgm:prSet/>
      <dgm:spPr/>
    </dgm:pt>
    <dgm:pt modelId="{E23A7CD6-3C11-448F-A35E-FA45FC85F8F9}" type="sibTrans" cxnId="{52995AFC-8367-4494-B5C4-A12CAC2C8CBA}">
      <dgm:prSet/>
      <dgm:spPr/>
    </dgm:pt>
    <dgm:pt modelId="{620FCC8F-42A3-4352-9CE1-2D2EA1A4A83B}">
      <dgm:prSet phldr="0"/>
      <dgm:spPr/>
      <dgm:t>
        <a:bodyPr/>
        <a:lstStyle/>
        <a:p>
          <a:r>
            <a:rPr lang="en-ZA" b="1" dirty="0">
              <a:latin typeface="Calibri Light" panose="020F0302020204030204"/>
            </a:rPr>
            <a:t>segmentation</a:t>
          </a:r>
        </a:p>
      </dgm:t>
    </dgm:pt>
    <dgm:pt modelId="{9673C799-5E6C-495E-8DA4-61FB008BF84D}" type="parTrans" cxnId="{455253E5-B382-42E1-8242-5565B78CCACB}">
      <dgm:prSet/>
      <dgm:spPr/>
    </dgm:pt>
    <dgm:pt modelId="{6D74119C-73C8-4F96-AC84-A0600F1298A1}" type="sibTrans" cxnId="{455253E5-B382-42E1-8242-5565B78CCACB}">
      <dgm:prSet/>
      <dgm:spPr/>
    </dgm:pt>
    <dgm:pt modelId="{5D251ADB-28DD-481A-9B68-5790AC3417C5}" type="pres">
      <dgm:prSet presAssocID="{53B498D5-AA25-4A5F-8074-62F84CA36169}" presName="linear" presStyleCnt="0">
        <dgm:presLayoutVars>
          <dgm:animLvl val="lvl"/>
          <dgm:resizeHandles val="exact"/>
        </dgm:presLayoutVars>
      </dgm:prSet>
      <dgm:spPr/>
    </dgm:pt>
    <dgm:pt modelId="{06B293AB-5FF4-4CFE-BBF3-B45B0CCB3897}" type="pres">
      <dgm:prSet presAssocID="{752C25D5-5CCC-4A40-B8E2-86234AC53594}" presName="parentText" presStyleLbl="node1" presStyleIdx="0" presStyleCnt="9">
        <dgm:presLayoutVars>
          <dgm:chMax val="0"/>
          <dgm:bulletEnabled val="1"/>
        </dgm:presLayoutVars>
      </dgm:prSet>
      <dgm:spPr/>
    </dgm:pt>
    <dgm:pt modelId="{FA5EADCA-0ABA-4A92-8B99-4DE3CCAB6AC6}" type="pres">
      <dgm:prSet presAssocID="{B0F1FF77-002C-42B4-B5DE-8EEC9D37B33D}" presName="spacer" presStyleCnt="0"/>
      <dgm:spPr/>
    </dgm:pt>
    <dgm:pt modelId="{BB7F46BD-549B-441C-B334-9C0EC23340C6}" type="pres">
      <dgm:prSet presAssocID="{31E84851-AC7B-40F8-B94D-416B37FF6960}" presName="parentText" presStyleLbl="node1" presStyleIdx="1" presStyleCnt="9">
        <dgm:presLayoutVars>
          <dgm:chMax val="0"/>
          <dgm:bulletEnabled val="1"/>
        </dgm:presLayoutVars>
      </dgm:prSet>
      <dgm:spPr/>
    </dgm:pt>
    <dgm:pt modelId="{70234CDB-F24E-44A1-9971-E8A2CA424D2E}" type="pres">
      <dgm:prSet presAssocID="{240253E3-07FD-400D-94BB-050FD9616BE7}" presName="spacer" presStyleCnt="0"/>
      <dgm:spPr/>
    </dgm:pt>
    <dgm:pt modelId="{AB6C1B72-F724-4A13-9E92-20784F326FFD}" type="pres">
      <dgm:prSet presAssocID="{99120D6B-76FE-4802-93A7-B7A64DE835B9}" presName="parentText" presStyleLbl="node1" presStyleIdx="2" presStyleCnt="9">
        <dgm:presLayoutVars>
          <dgm:chMax val="0"/>
          <dgm:bulletEnabled val="1"/>
        </dgm:presLayoutVars>
      </dgm:prSet>
      <dgm:spPr/>
    </dgm:pt>
    <dgm:pt modelId="{F117D47A-EAA0-4D43-AA27-ED15D06BFDF2}" type="pres">
      <dgm:prSet presAssocID="{05D13219-8957-4E53-9B1F-45DA2C8DD754}" presName="spacer" presStyleCnt="0"/>
      <dgm:spPr/>
    </dgm:pt>
    <dgm:pt modelId="{B6D7095B-3C29-4193-8B5D-FAA5719328A1}" type="pres">
      <dgm:prSet presAssocID="{A26B3B6B-4128-4B9C-BC1D-155D3614904D}" presName="parentText" presStyleLbl="node1" presStyleIdx="3" presStyleCnt="9">
        <dgm:presLayoutVars>
          <dgm:chMax val="0"/>
          <dgm:bulletEnabled val="1"/>
        </dgm:presLayoutVars>
      </dgm:prSet>
      <dgm:spPr/>
    </dgm:pt>
    <dgm:pt modelId="{E51BAC83-6965-4F71-AF0E-9B4BCC1A5214}" type="pres">
      <dgm:prSet presAssocID="{D431AF6C-27F9-49C2-AA89-1D344B68F291}" presName="spacer" presStyleCnt="0"/>
      <dgm:spPr/>
    </dgm:pt>
    <dgm:pt modelId="{4074DAAF-2305-478F-8FA8-DFAB580FA971}" type="pres">
      <dgm:prSet presAssocID="{91A24A55-C89F-4B1B-BF8D-1E5EE955CD53}" presName="parentText" presStyleLbl="node1" presStyleIdx="4" presStyleCnt="9">
        <dgm:presLayoutVars>
          <dgm:chMax val="0"/>
          <dgm:bulletEnabled val="1"/>
        </dgm:presLayoutVars>
      </dgm:prSet>
      <dgm:spPr/>
    </dgm:pt>
    <dgm:pt modelId="{08060CF2-9518-44F5-9EAD-002ED1C69949}" type="pres">
      <dgm:prSet presAssocID="{B3C4655C-51A9-4073-8745-EECB32C217F9}" presName="spacer" presStyleCnt="0"/>
      <dgm:spPr/>
    </dgm:pt>
    <dgm:pt modelId="{7EE7414A-2B4B-4D94-965A-A66A200334DF}" type="pres">
      <dgm:prSet presAssocID="{95C6371D-B31D-4F2B-B1FD-B8ACCE60D9F4}" presName="parentText" presStyleLbl="node1" presStyleIdx="5" presStyleCnt="9">
        <dgm:presLayoutVars>
          <dgm:chMax val="0"/>
          <dgm:bulletEnabled val="1"/>
        </dgm:presLayoutVars>
      </dgm:prSet>
      <dgm:spPr/>
    </dgm:pt>
    <dgm:pt modelId="{B1541245-EF1C-4B4C-A0A6-6AA188392421}" type="pres">
      <dgm:prSet presAssocID="{E23A7CD6-3C11-448F-A35E-FA45FC85F8F9}" presName="spacer" presStyleCnt="0"/>
      <dgm:spPr/>
    </dgm:pt>
    <dgm:pt modelId="{C65DFD37-1C3F-499A-82CB-39D9EFBFFF63}" type="pres">
      <dgm:prSet presAssocID="{620FCC8F-42A3-4352-9CE1-2D2EA1A4A83B}" presName="parentText" presStyleLbl="node1" presStyleIdx="6" presStyleCnt="9">
        <dgm:presLayoutVars>
          <dgm:chMax val="0"/>
          <dgm:bulletEnabled val="1"/>
        </dgm:presLayoutVars>
      </dgm:prSet>
      <dgm:spPr/>
    </dgm:pt>
    <dgm:pt modelId="{46C86887-DD05-426A-9611-9A12DD3AED66}" type="pres">
      <dgm:prSet presAssocID="{6D74119C-73C8-4F96-AC84-A0600F1298A1}" presName="spacer" presStyleCnt="0"/>
      <dgm:spPr/>
    </dgm:pt>
    <dgm:pt modelId="{7347132E-7E9B-4930-8A5B-4B2BC58C6523}" type="pres">
      <dgm:prSet presAssocID="{14B5B41A-587B-4925-9046-CC886FEFB196}" presName="parentText" presStyleLbl="node1" presStyleIdx="7" presStyleCnt="9">
        <dgm:presLayoutVars>
          <dgm:chMax val="0"/>
          <dgm:bulletEnabled val="1"/>
        </dgm:presLayoutVars>
      </dgm:prSet>
      <dgm:spPr/>
    </dgm:pt>
    <dgm:pt modelId="{A1CA9C22-0CC4-4DC7-B3FA-29013AA5778A}" type="pres">
      <dgm:prSet presAssocID="{6C3DF037-9647-4854-8D39-6C122AECB81D}" presName="spacer" presStyleCnt="0"/>
      <dgm:spPr/>
    </dgm:pt>
    <dgm:pt modelId="{1CE1D181-34C1-421C-8EAA-5B8B544B7567}" type="pres">
      <dgm:prSet presAssocID="{94C67514-E457-4A84-A198-9C421B48808A}" presName="parentText" presStyleLbl="node1" presStyleIdx="8" presStyleCnt="9">
        <dgm:presLayoutVars>
          <dgm:chMax val="0"/>
          <dgm:bulletEnabled val="1"/>
        </dgm:presLayoutVars>
      </dgm:prSet>
      <dgm:spPr/>
    </dgm:pt>
  </dgm:ptLst>
  <dgm:cxnLst>
    <dgm:cxn modelId="{58A38610-4C2B-4BEF-9D74-D15599DB7E88}" type="presOf" srcId="{A26B3B6B-4128-4B9C-BC1D-155D3614904D}" destId="{B6D7095B-3C29-4193-8B5D-FAA5719328A1}" srcOrd="0" destOrd="0" presId="urn:microsoft.com/office/officeart/2005/8/layout/vList2"/>
    <dgm:cxn modelId="{DE683127-03EB-4C33-B076-C0E2F67C8B88}" srcId="{53B498D5-AA25-4A5F-8074-62F84CA36169}" destId="{91A24A55-C89F-4B1B-BF8D-1E5EE955CD53}" srcOrd="4" destOrd="0" parTransId="{5D1A9A90-0B0A-4408-A5AE-C52C3FBCFE81}" sibTransId="{B3C4655C-51A9-4073-8745-EECB32C217F9}"/>
    <dgm:cxn modelId="{D27ABE67-5747-4071-BB2F-E05C6C44A62B}" srcId="{53B498D5-AA25-4A5F-8074-62F84CA36169}" destId="{14B5B41A-587B-4925-9046-CC886FEFB196}" srcOrd="7" destOrd="0" parTransId="{59F3EA7D-A6C1-4AC5-8AD9-8D060196FA1C}" sibTransId="{6C3DF037-9647-4854-8D39-6C122AECB81D}"/>
    <dgm:cxn modelId="{9373DE67-8F08-4C8E-9501-1E6319D28CCB}" type="presOf" srcId="{53B498D5-AA25-4A5F-8074-62F84CA36169}" destId="{5D251ADB-28DD-481A-9B68-5790AC3417C5}" srcOrd="0" destOrd="0" presId="urn:microsoft.com/office/officeart/2005/8/layout/vList2"/>
    <dgm:cxn modelId="{F4FC656B-589D-4262-A5A2-E8972B0BC8AE}" type="presOf" srcId="{95C6371D-B31D-4F2B-B1FD-B8ACCE60D9F4}" destId="{7EE7414A-2B4B-4D94-965A-A66A200334DF}" srcOrd="0" destOrd="0" presId="urn:microsoft.com/office/officeart/2005/8/layout/vList2"/>
    <dgm:cxn modelId="{475C1B73-973A-41CF-B1BD-42EA0A8DB7C1}" type="presOf" srcId="{94C67514-E457-4A84-A198-9C421B48808A}" destId="{1CE1D181-34C1-421C-8EAA-5B8B544B7567}" srcOrd="0" destOrd="0" presId="urn:microsoft.com/office/officeart/2005/8/layout/vList2"/>
    <dgm:cxn modelId="{1CBA8F83-A6B6-4B4B-8C9E-7BBA9B3E0AED}" type="presOf" srcId="{752C25D5-5CCC-4A40-B8E2-86234AC53594}" destId="{06B293AB-5FF4-4CFE-BBF3-B45B0CCB3897}" srcOrd="0" destOrd="0" presId="urn:microsoft.com/office/officeart/2005/8/layout/vList2"/>
    <dgm:cxn modelId="{CFAE348C-BC4D-463C-9648-33FF7D704AA3}" srcId="{53B498D5-AA25-4A5F-8074-62F84CA36169}" destId="{94C67514-E457-4A84-A198-9C421B48808A}" srcOrd="8" destOrd="0" parTransId="{6D591DD0-8C8C-4736-A9F8-0D37A0D755CB}" sibTransId="{8F345E37-BA3D-4D2A-B459-9471C8B7206D}"/>
    <dgm:cxn modelId="{C37E5494-3E33-479A-860B-AAA7610B3196}" type="presOf" srcId="{14B5B41A-587B-4925-9046-CC886FEFB196}" destId="{7347132E-7E9B-4930-8A5B-4B2BC58C6523}" srcOrd="0" destOrd="0" presId="urn:microsoft.com/office/officeart/2005/8/layout/vList2"/>
    <dgm:cxn modelId="{7018BDA2-C7E6-47B0-B804-B6C057A038DA}" srcId="{53B498D5-AA25-4A5F-8074-62F84CA36169}" destId="{99120D6B-76FE-4802-93A7-B7A64DE835B9}" srcOrd="2" destOrd="0" parTransId="{25D662BA-F4B1-4426-839B-CFEAB946CA02}" sibTransId="{05D13219-8957-4E53-9B1F-45DA2C8DD754}"/>
    <dgm:cxn modelId="{6A3C48A6-CEEF-42EC-BDAD-FB0097426F9D}" type="presOf" srcId="{31E84851-AC7B-40F8-B94D-416B37FF6960}" destId="{BB7F46BD-549B-441C-B334-9C0EC23340C6}" srcOrd="0" destOrd="0" presId="urn:microsoft.com/office/officeart/2005/8/layout/vList2"/>
    <dgm:cxn modelId="{5A4E73AB-0B03-4650-8849-8146756D3908}" srcId="{53B498D5-AA25-4A5F-8074-62F84CA36169}" destId="{31E84851-AC7B-40F8-B94D-416B37FF6960}" srcOrd="1" destOrd="0" parTransId="{741A6EB0-3C39-4EC4-9505-E887F98A7FCC}" sibTransId="{240253E3-07FD-400D-94BB-050FD9616BE7}"/>
    <dgm:cxn modelId="{9946ABAD-6CB7-4AEF-828E-9600895B0829}" type="presOf" srcId="{99120D6B-76FE-4802-93A7-B7A64DE835B9}" destId="{AB6C1B72-F724-4A13-9E92-20784F326FFD}" srcOrd="0" destOrd="0" presId="urn:microsoft.com/office/officeart/2005/8/layout/vList2"/>
    <dgm:cxn modelId="{8F44C9B3-1669-442E-B738-B8ABD1E8BF45}" srcId="{53B498D5-AA25-4A5F-8074-62F84CA36169}" destId="{A26B3B6B-4128-4B9C-BC1D-155D3614904D}" srcOrd="3" destOrd="0" parTransId="{B64780AA-322C-4254-BE57-63A8E6714010}" sibTransId="{D431AF6C-27F9-49C2-AA89-1D344B68F291}"/>
    <dgm:cxn modelId="{56F12FB5-1186-4244-ACC6-8803600FCB2D}" type="presOf" srcId="{91A24A55-C89F-4B1B-BF8D-1E5EE955CD53}" destId="{4074DAAF-2305-478F-8FA8-DFAB580FA971}" srcOrd="0" destOrd="0" presId="urn:microsoft.com/office/officeart/2005/8/layout/vList2"/>
    <dgm:cxn modelId="{0B11ACD4-B2D1-4C94-A803-782A5BE7E754}" srcId="{53B498D5-AA25-4A5F-8074-62F84CA36169}" destId="{752C25D5-5CCC-4A40-B8E2-86234AC53594}" srcOrd="0" destOrd="0" parTransId="{5DA85197-0A2B-4FA0-AFC6-8989A7BF62DE}" sibTransId="{B0F1FF77-002C-42B4-B5DE-8EEC9D37B33D}"/>
    <dgm:cxn modelId="{455253E5-B382-42E1-8242-5565B78CCACB}" srcId="{53B498D5-AA25-4A5F-8074-62F84CA36169}" destId="{620FCC8F-42A3-4352-9CE1-2D2EA1A4A83B}" srcOrd="6" destOrd="0" parTransId="{9673C799-5E6C-495E-8DA4-61FB008BF84D}" sibTransId="{6D74119C-73C8-4F96-AC84-A0600F1298A1}"/>
    <dgm:cxn modelId="{284A65F0-76DC-4A94-BF1A-850C1E5F4112}" type="presOf" srcId="{620FCC8F-42A3-4352-9CE1-2D2EA1A4A83B}" destId="{C65DFD37-1C3F-499A-82CB-39D9EFBFFF63}" srcOrd="0" destOrd="0" presId="urn:microsoft.com/office/officeart/2005/8/layout/vList2"/>
    <dgm:cxn modelId="{52995AFC-8367-4494-B5C4-A12CAC2C8CBA}" srcId="{53B498D5-AA25-4A5F-8074-62F84CA36169}" destId="{95C6371D-B31D-4F2B-B1FD-B8ACCE60D9F4}" srcOrd="5" destOrd="0" parTransId="{7A1716FB-8ED4-414D-986D-A52E3764FD02}" sibTransId="{E23A7CD6-3C11-448F-A35E-FA45FC85F8F9}"/>
    <dgm:cxn modelId="{D1FCB227-09FA-4FD2-AA29-73BAFBD0C0E8}" type="presParOf" srcId="{5D251ADB-28DD-481A-9B68-5790AC3417C5}" destId="{06B293AB-5FF4-4CFE-BBF3-B45B0CCB3897}" srcOrd="0" destOrd="0" presId="urn:microsoft.com/office/officeart/2005/8/layout/vList2"/>
    <dgm:cxn modelId="{3B7BFE19-C7D8-4ECC-8B07-D66C322B0CA5}" type="presParOf" srcId="{5D251ADB-28DD-481A-9B68-5790AC3417C5}" destId="{FA5EADCA-0ABA-4A92-8B99-4DE3CCAB6AC6}" srcOrd="1" destOrd="0" presId="urn:microsoft.com/office/officeart/2005/8/layout/vList2"/>
    <dgm:cxn modelId="{DCEC1189-903D-44B0-9DA6-CA4E95BBED3C}" type="presParOf" srcId="{5D251ADB-28DD-481A-9B68-5790AC3417C5}" destId="{BB7F46BD-549B-441C-B334-9C0EC23340C6}" srcOrd="2" destOrd="0" presId="urn:microsoft.com/office/officeart/2005/8/layout/vList2"/>
    <dgm:cxn modelId="{D1AF7788-3253-4DAE-A386-271BFBC57D63}" type="presParOf" srcId="{5D251ADB-28DD-481A-9B68-5790AC3417C5}" destId="{70234CDB-F24E-44A1-9971-E8A2CA424D2E}" srcOrd="3" destOrd="0" presId="urn:microsoft.com/office/officeart/2005/8/layout/vList2"/>
    <dgm:cxn modelId="{F455630F-ED0F-4B66-BEE0-D431E7FAA554}" type="presParOf" srcId="{5D251ADB-28DD-481A-9B68-5790AC3417C5}" destId="{AB6C1B72-F724-4A13-9E92-20784F326FFD}" srcOrd="4" destOrd="0" presId="urn:microsoft.com/office/officeart/2005/8/layout/vList2"/>
    <dgm:cxn modelId="{FEB46036-AF68-45AB-B585-486A24D5EEDE}" type="presParOf" srcId="{5D251ADB-28DD-481A-9B68-5790AC3417C5}" destId="{F117D47A-EAA0-4D43-AA27-ED15D06BFDF2}" srcOrd="5" destOrd="0" presId="urn:microsoft.com/office/officeart/2005/8/layout/vList2"/>
    <dgm:cxn modelId="{13D564C0-6225-4FDD-98E2-AE3E8C1CB7A5}" type="presParOf" srcId="{5D251ADB-28DD-481A-9B68-5790AC3417C5}" destId="{B6D7095B-3C29-4193-8B5D-FAA5719328A1}" srcOrd="6" destOrd="0" presId="urn:microsoft.com/office/officeart/2005/8/layout/vList2"/>
    <dgm:cxn modelId="{E03DF451-4863-453B-A9DC-72C635D00FC0}" type="presParOf" srcId="{5D251ADB-28DD-481A-9B68-5790AC3417C5}" destId="{E51BAC83-6965-4F71-AF0E-9B4BCC1A5214}" srcOrd="7" destOrd="0" presId="urn:microsoft.com/office/officeart/2005/8/layout/vList2"/>
    <dgm:cxn modelId="{B75F291B-AE17-4292-8B42-3920DC7FAA18}" type="presParOf" srcId="{5D251ADB-28DD-481A-9B68-5790AC3417C5}" destId="{4074DAAF-2305-478F-8FA8-DFAB580FA971}" srcOrd="8" destOrd="0" presId="urn:microsoft.com/office/officeart/2005/8/layout/vList2"/>
    <dgm:cxn modelId="{62DB3AD5-96F9-4547-9655-85B8AEF7424B}" type="presParOf" srcId="{5D251ADB-28DD-481A-9B68-5790AC3417C5}" destId="{08060CF2-9518-44F5-9EAD-002ED1C69949}" srcOrd="9" destOrd="0" presId="urn:microsoft.com/office/officeart/2005/8/layout/vList2"/>
    <dgm:cxn modelId="{A6A7DE89-E5D2-41A2-A88C-953FFC323FB6}" type="presParOf" srcId="{5D251ADB-28DD-481A-9B68-5790AC3417C5}" destId="{7EE7414A-2B4B-4D94-965A-A66A200334DF}" srcOrd="10" destOrd="0" presId="urn:microsoft.com/office/officeart/2005/8/layout/vList2"/>
    <dgm:cxn modelId="{A09D36E7-4D93-46D5-A3D8-1A8D9992C239}" type="presParOf" srcId="{5D251ADB-28DD-481A-9B68-5790AC3417C5}" destId="{B1541245-EF1C-4B4C-A0A6-6AA188392421}" srcOrd="11" destOrd="0" presId="urn:microsoft.com/office/officeart/2005/8/layout/vList2"/>
    <dgm:cxn modelId="{70C6EC07-3810-4568-845C-12332CA01799}" type="presParOf" srcId="{5D251ADB-28DD-481A-9B68-5790AC3417C5}" destId="{C65DFD37-1C3F-499A-82CB-39D9EFBFFF63}" srcOrd="12" destOrd="0" presId="urn:microsoft.com/office/officeart/2005/8/layout/vList2"/>
    <dgm:cxn modelId="{2E11269E-A67E-4294-888A-18D8B5061E08}" type="presParOf" srcId="{5D251ADB-28DD-481A-9B68-5790AC3417C5}" destId="{46C86887-DD05-426A-9611-9A12DD3AED66}" srcOrd="13" destOrd="0" presId="urn:microsoft.com/office/officeart/2005/8/layout/vList2"/>
    <dgm:cxn modelId="{25C69658-3251-4695-864F-168AD15F6DE3}" type="presParOf" srcId="{5D251ADB-28DD-481A-9B68-5790AC3417C5}" destId="{7347132E-7E9B-4930-8A5B-4B2BC58C6523}" srcOrd="14" destOrd="0" presId="urn:microsoft.com/office/officeart/2005/8/layout/vList2"/>
    <dgm:cxn modelId="{0896194B-4EC2-49A3-BD68-3452C2D5027A}" type="presParOf" srcId="{5D251ADB-28DD-481A-9B68-5790AC3417C5}" destId="{A1CA9C22-0CC4-4DC7-B3FA-29013AA5778A}" srcOrd="15" destOrd="0" presId="urn:microsoft.com/office/officeart/2005/8/layout/vList2"/>
    <dgm:cxn modelId="{90C74F71-C4A0-42D1-9596-9D32977BB761}" type="presParOf" srcId="{5D251ADB-28DD-481A-9B68-5790AC3417C5}" destId="{1CE1D181-34C1-421C-8EAA-5B8B544B7567}"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3AEF1E-5DAD-4DFE-AE72-D01BC2957282}"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0E29BD2B-ED6C-4AFC-A3E4-6B03C3EF1BFD}">
      <dgm:prSet/>
      <dgm:spPr/>
      <dgm:t>
        <a:bodyPr/>
        <a:lstStyle/>
        <a:p>
          <a:r>
            <a:rPr lang="en-US" b="1"/>
            <a:t>Experiment with Different Models</a:t>
          </a:r>
          <a:r>
            <a:rPr lang="en-US"/>
            <a:t>: While we used a specific architecture for this project, other architectures could potentially yield better results.</a:t>
          </a:r>
        </a:p>
      </dgm:t>
    </dgm:pt>
    <dgm:pt modelId="{7BEB1D81-5712-4FFC-835D-5A58BA044530}" type="parTrans" cxnId="{CBBF4277-9CEF-4C9A-943A-266A3D1ED19B}">
      <dgm:prSet/>
      <dgm:spPr/>
      <dgm:t>
        <a:bodyPr/>
        <a:lstStyle/>
        <a:p>
          <a:endParaRPr lang="en-US"/>
        </a:p>
      </dgm:t>
    </dgm:pt>
    <dgm:pt modelId="{BE7F6514-F265-4DE8-A0E3-E05BD2FBA647}" type="sibTrans" cxnId="{CBBF4277-9CEF-4C9A-943A-266A3D1ED19B}">
      <dgm:prSet/>
      <dgm:spPr/>
      <dgm:t>
        <a:bodyPr/>
        <a:lstStyle/>
        <a:p>
          <a:endParaRPr lang="en-US"/>
        </a:p>
      </dgm:t>
    </dgm:pt>
    <dgm:pt modelId="{08A44787-654C-4A54-8BAD-7AC372A84F3E}">
      <dgm:prSet/>
      <dgm:spPr/>
      <dgm:t>
        <a:bodyPr/>
        <a:lstStyle/>
        <a:p>
          <a:r>
            <a:rPr lang="en-US" b="1"/>
            <a:t>Use More Data</a:t>
          </a:r>
          <a:r>
            <a:rPr lang="en-US"/>
            <a:t>: The performance of deep learning models generally improves with more data. Collecting more brain MRI images could improve our model’s performance.</a:t>
          </a:r>
        </a:p>
      </dgm:t>
    </dgm:pt>
    <dgm:pt modelId="{1AF7F244-A25F-4204-843A-60D3B98935A2}" type="parTrans" cxnId="{C1E20E9D-4322-494D-A2B2-D5808F7FAC5C}">
      <dgm:prSet/>
      <dgm:spPr/>
      <dgm:t>
        <a:bodyPr/>
        <a:lstStyle/>
        <a:p>
          <a:endParaRPr lang="en-US"/>
        </a:p>
      </dgm:t>
    </dgm:pt>
    <dgm:pt modelId="{5E0D24EF-7759-40BB-A8F8-1F033B02ED25}" type="sibTrans" cxnId="{C1E20E9D-4322-494D-A2B2-D5808F7FAC5C}">
      <dgm:prSet/>
      <dgm:spPr/>
      <dgm:t>
        <a:bodyPr/>
        <a:lstStyle/>
        <a:p>
          <a:endParaRPr lang="en-US"/>
        </a:p>
      </dgm:t>
    </dgm:pt>
    <dgm:pt modelId="{308E8F28-34DC-4752-B5FD-BCEB2F72D885}">
      <dgm:prSet/>
      <dgm:spPr/>
      <dgm:t>
        <a:bodyPr/>
        <a:lstStyle/>
        <a:p>
          <a:r>
            <a:rPr lang="en-US" b="1"/>
            <a:t>Try Different Preprocessing Techniques</a:t>
          </a:r>
          <a:r>
            <a:rPr lang="en-US"/>
            <a:t>: Different ways of preprocessing the images might yield better results.</a:t>
          </a:r>
        </a:p>
      </dgm:t>
    </dgm:pt>
    <dgm:pt modelId="{792FE489-E5FD-4FFE-A3A4-047879C15A3A}" type="parTrans" cxnId="{23D612E8-BD12-4402-BF54-E7219A1F3A75}">
      <dgm:prSet/>
      <dgm:spPr/>
      <dgm:t>
        <a:bodyPr/>
        <a:lstStyle/>
        <a:p>
          <a:endParaRPr lang="en-US"/>
        </a:p>
      </dgm:t>
    </dgm:pt>
    <dgm:pt modelId="{03D15221-7A7A-479E-9EF2-7EEF58A5991B}" type="sibTrans" cxnId="{23D612E8-BD12-4402-BF54-E7219A1F3A75}">
      <dgm:prSet/>
      <dgm:spPr/>
      <dgm:t>
        <a:bodyPr/>
        <a:lstStyle/>
        <a:p>
          <a:endParaRPr lang="en-US"/>
        </a:p>
      </dgm:t>
    </dgm:pt>
    <dgm:pt modelId="{B78CC253-2BE7-4147-8739-B04A73D4978E}">
      <dgm:prSet/>
      <dgm:spPr/>
      <dgm:t>
        <a:bodyPr/>
        <a:lstStyle/>
        <a:p>
          <a:r>
            <a:rPr lang="en-US" b="1" dirty="0"/>
            <a:t>Hyperparameter Tuning</a:t>
          </a:r>
          <a:r>
            <a:rPr lang="en-US" dirty="0"/>
            <a:t>: Tuning the hyperparameters of our model could lead to better performance.</a:t>
          </a:r>
        </a:p>
      </dgm:t>
    </dgm:pt>
    <dgm:pt modelId="{43CF6868-1345-464F-81FC-99E16CD38EC8}" type="parTrans" cxnId="{F5937B58-2DC5-4541-A125-8FEBBA9814CE}">
      <dgm:prSet/>
      <dgm:spPr/>
      <dgm:t>
        <a:bodyPr/>
        <a:lstStyle/>
        <a:p>
          <a:endParaRPr lang="en-US"/>
        </a:p>
      </dgm:t>
    </dgm:pt>
    <dgm:pt modelId="{5F9283DE-4F21-414B-82B0-7A53820277AE}" type="sibTrans" cxnId="{F5937B58-2DC5-4541-A125-8FEBBA9814CE}">
      <dgm:prSet/>
      <dgm:spPr/>
      <dgm:t>
        <a:bodyPr/>
        <a:lstStyle/>
        <a:p>
          <a:endParaRPr lang="en-US"/>
        </a:p>
      </dgm:t>
    </dgm:pt>
    <dgm:pt modelId="{9EFB02FF-2760-4F9F-8436-01DBB4843992}" type="pres">
      <dgm:prSet presAssocID="{A13AEF1E-5DAD-4DFE-AE72-D01BC2957282}" presName="vert0" presStyleCnt="0">
        <dgm:presLayoutVars>
          <dgm:dir/>
          <dgm:animOne val="branch"/>
          <dgm:animLvl val="lvl"/>
        </dgm:presLayoutVars>
      </dgm:prSet>
      <dgm:spPr/>
    </dgm:pt>
    <dgm:pt modelId="{12DE9285-0B36-4B69-A5D6-5FBB37AFC796}" type="pres">
      <dgm:prSet presAssocID="{0E29BD2B-ED6C-4AFC-A3E4-6B03C3EF1BFD}" presName="thickLine" presStyleLbl="alignNode1" presStyleIdx="0" presStyleCnt="4"/>
      <dgm:spPr/>
    </dgm:pt>
    <dgm:pt modelId="{DC415ABD-142F-44B0-967E-AFE5FB55C3CD}" type="pres">
      <dgm:prSet presAssocID="{0E29BD2B-ED6C-4AFC-A3E4-6B03C3EF1BFD}" presName="horz1" presStyleCnt="0"/>
      <dgm:spPr/>
    </dgm:pt>
    <dgm:pt modelId="{6A08C10D-C4A1-4529-9966-1F91BBB24148}" type="pres">
      <dgm:prSet presAssocID="{0E29BD2B-ED6C-4AFC-A3E4-6B03C3EF1BFD}" presName="tx1" presStyleLbl="revTx" presStyleIdx="0" presStyleCnt="4"/>
      <dgm:spPr/>
    </dgm:pt>
    <dgm:pt modelId="{13D51D24-6339-4229-97A9-14BB33A97878}" type="pres">
      <dgm:prSet presAssocID="{0E29BD2B-ED6C-4AFC-A3E4-6B03C3EF1BFD}" presName="vert1" presStyleCnt="0"/>
      <dgm:spPr/>
    </dgm:pt>
    <dgm:pt modelId="{484C95A2-9FC8-4EA8-BD50-AB382CE8916D}" type="pres">
      <dgm:prSet presAssocID="{08A44787-654C-4A54-8BAD-7AC372A84F3E}" presName="thickLine" presStyleLbl="alignNode1" presStyleIdx="1" presStyleCnt="4"/>
      <dgm:spPr/>
    </dgm:pt>
    <dgm:pt modelId="{33394462-0AAA-42F1-9DBE-42D9A2B4AD5B}" type="pres">
      <dgm:prSet presAssocID="{08A44787-654C-4A54-8BAD-7AC372A84F3E}" presName="horz1" presStyleCnt="0"/>
      <dgm:spPr/>
    </dgm:pt>
    <dgm:pt modelId="{6EC3E33D-9EAB-478A-A5B4-F604B5EB9456}" type="pres">
      <dgm:prSet presAssocID="{08A44787-654C-4A54-8BAD-7AC372A84F3E}" presName="tx1" presStyleLbl="revTx" presStyleIdx="1" presStyleCnt="4"/>
      <dgm:spPr/>
    </dgm:pt>
    <dgm:pt modelId="{0ECC59C3-9A40-4FAB-A0CE-62FFC5F47D91}" type="pres">
      <dgm:prSet presAssocID="{08A44787-654C-4A54-8BAD-7AC372A84F3E}" presName="vert1" presStyleCnt="0"/>
      <dgm:spPr/>
    </dgm:pt>
    <dgm:pt modelId="{50A164AB-560F-4F8C-AC3D-602B4A8AB220}" type="pres">
      <dgm:prSet presAssocID="{308E8F28-34DC-4752-B5FD-BCEB2F72D885}" presName="thickLine" presStyleLbl="alignNode1" presStyleIdx="2" presStyleCnt="4"/>
      <dgm:spPr/>
    </dgm:pt>
    <dgm:pt modelId="{43C3463D-AEC2-4CD5-9EBE-205D2D2EDE6E}" type="pres">
      <dgm:prSet presAssocID="{308E8F28-34DC-4752-B5FD-BCEB2F72D885}" presName="horz1" presStyleCnt="0"/>
      <dgm:spPr/>
    </dgm:pt>
    <dgm:pt modelId="{CFF09A69-283E-4A10-8C2E-2F1E3BAE9277}" type="pres">
      <dgm:prSet presAssocID="{308E8F28-34DC-4752-B5FD-BCEB2F72D885}" presName="tx1" presStyleLbl="revTx" presStyleIdx="2" presStyleCnt="4"/>
      <dgm:spPr/>
    </dgm:pt>
    <dgm:pt modelId="{5E311556-AE42-4570-8407-87CDA7B22B89}" type="pres">
      <dgm:prSet presAssocID="{308E8F28-34DC-4752-B5FD-BCEB2F72D885}" presName="vert1" presStyleCnt="0"/>
      <dgm:spPr/>
    </dgm:pt>
    <dgm:pt modelId="{87F98165-4C92-4C51-8C4E-112B2600D9FE}" type="pres">
      <dgm:prSet presAssocID="{B78CC253-2BE7-4147-8739-B04A73D4978E}" presName="thickLine" presStyleLbl="alignNode1" presStyleIdx="3" presStyleCnt="4"/>
      <dgm:spPr/>
    </dgm:pt>
    <dgm:pt modelId="{7CA62A90-D49C-4F91-98A8-CD2AC6830A84}" type="pres">
      <dgm:prSet presAssocID="{B78CC253-2BE7-4147-8739-B04A73D4978E}" presName="horz1" presStyleCnt="0"/>
      <dgm:spPr/>
    </dgm:pt>
    <dgm:pt modelId="{AE23803B-90E5-486F-B64A-1E2D10A0D697}" type="pres">
      <dgm:prSet presAssocID="{B78CC253-2BE7-4147-8739-B04A73D4978E}" presName="tx1" presStyleLbl="revTx" presStyleIdx="3" presStyleCnt="4"/>
      <dgm:spPr/>
    </dgm:pt>
    <dgm:pt modelId="{34712F5C-C94A-447B-8F1F-C8EFBFAC97D5}" type="pres">
      <dgm:prSet presAssocID="{B78CC253-2BE7-4147-8739-B04A73D4978E}" presName="vert1" presStyleCnt="0"/>
      <dgm:spPr/>
    </dgm:pt>
  </dgm:ptLst>
  <dgm:cxnLst>
    <dgm:cxn modelId="{102BA25D-DD95-4945-89BE-0AAC1F7D8DF6}" type="presOf" srcId="{A13AEF1E-5DAD-4DFE-AE72-D01BC2957282}" destId="{9EFB02FF-2760-4F9F-8436-01DBB4843992}" srcOrd="0" destOrd="0" presId="urn:microsoft.com/office/officeart/2008/layout/LinedList"/>
    <dgm:cxn modelId="{0F905667-F7D5-4A30-9E27-5EB07D97AD0F}" type="presOf" srcId="{308E8F28-34DC-4752-B5FD-BCEB2F72D885}" destId="{CFF09A69-283E-4A10-8C2E-2F1E3BAE9277}" srcOrd="0" destOrd="0" presId="urn:microsoft.com/office/officeart/2008/layout/LinedList"/>
    <dgm:cxn modelId="{CBBF4277-9CEF-4C9A-943A-266A3D1ED19B}" srcId="{A13AEF1E-5DAD-4DFE-AE72-D01BC2957282}" destId="{0E29BD2B-ED6C-4AFC-A3E4-6B03C3EF1BFD}" srcOrd="0" destOrd="0" parTransId="{7BEB1D81-5712-4FFC-835D-5A58BA044530}" sibTransId="{BE7F6514-F265-4DE8-A0E3-E05BD2FBA647}"/>
    <dgm:cxn modelId="{F5937B58-2DC5-4541-A125-8FEBBA9814CE}" srcId="{A13AEF1E-5DAD-4DFE-AE72-D01BC2957282}" destId="{B78CC253-2BE7-4147-8739-B04A73D4978E}" srcOrd="3" destOrd="0" parTransId="{43CF6868-1345-464F-81FC-99E16CD38EC8}" sibTransId="{5F9283DE-4F21-414B-82B0-7A53820277AE}"/>
    <dgm:cxn modelId="{C1E20E9D-4322-494D-A2B2-D5808F7FAC5C}" srcId="{A13AEF1E-5DAD-4DFE-AE72-D01BC2957282}" destId="{08A44787-654C-4A54-8BAD-7AC372A84F3E}" srcOrd="1" destOrd="0" parTransId="{1AF7F244-A25F-4204-843A-60D3B98935A2}" sibTransId="{5E0D24EF-7759-40BB-A8F8-1F033B02ED25}"/>
    <dgm:cxn modelId="{11F83AD8-66C9-49F5-B028-5BFC239B3AF4}" type="presOf" srcId="{08A44787-654C-4A54-8BAD-7AC372A84F3E}" destId="{6EC3E33D-9EAB-478A-A5B4-F604B5EB9456}" srcOrd="0" destOrd="0" presId="urn:microsoft.com/office/officeart/2008/layout/LinedList"/>
    <dgm:cxn modelId="{94862EE4-43A3-47F9-B62B-1EAFAA9F78A7}" type="presOf" srcId="{0E29BD2B-ED6C-4AFC-A3E4-6B03C3EF1BFD}" destId="{6A08C10D-C4A1-4529-9966-1F91BBB24148}" srcOrd="0" destOrd="0" presId="urn:microsoft.com/office/officeart/2008/layout/LinedList"/>
    <dgm:cxn modelId="{058969E5-2E02-4945-A44D-089DA9B8EA89}" type="presOf" srcId="{B78CC253-2BE7-4147-8739-B04A73D4978E}" destId="{AE23803B-90E5-486F-B64A-1E2D10A0D697}" srcOrd="0" destOrd="0" presId="urn:microsoft.com/office/officeart/2008/layout/LinedList"/>
    <dgm:cxn modelId="{23D612E8-BD12-4402-BF54-E7219A1F3A75}" srcId="{A13AEF1E-5DAD-4DFE-AE72-D01BC2957282}" destId="{308E8F28-34DC-4752-B5FD-BCEB2F72D885}" srcOrd="2" destOrd="0" parTransId="{792FE489-E5FD-4FFE-A3A4-047879C15A3A}" sibTransId="{03D15221-7A7A-479E-9EF2-7EEF58A5991B}"/>
    <dgm:cxn modelId="{32FCC5C0-F86D-49D5-A2F1-6D4377283BA1}" type="presParOf" srcId="{9EFB02FF-2760-4F9F-8436-01DBB4843992}" destId="{12DE9285-0B36-4B69-A5D6-5FBB37AFC796}" srcOrd="0" destOrd="0" presId="urn:microsoft.com/office/officeart/2008/layout/LinedList"/>
    <dgm:cxn modelId="{495BB16C-EB2C-41C0-A131-B57E3AD8B6CA}" type="presParOf" srcId="{9EFB02FF-2760-4F9F-8436-01DBB4843992}" destId="{DC415ABD-142F-44B0-967E-AFE5FB55C3CD}" srcOrd="1" destOrd="0" presId="urn:microsoft.com/office/officeart/2008/layout/LinedList"/>
    <dgm:cxn modelId="{ADC80952-189D-4DE0-854D-A5C60B9368FA}" type="presParOf" srcId="{DC415ABD-142F-44B0-967E-AFE5FB55C3CD}" destId="{6A08C10D-C4A1-4529-9966-1F91BBB24148}" srcOrd="0" destOrd="0" presId="urn:microsoft.com/office/officeart/2008/layout/LinedList"/>
    <dgm:cxn modelId="{BFFCD422-23B9-4D57-8F0B-A768813CAA3A}" type="presParOf" srcId="{DC415ABD-142F-44B0-967E-AFE5FB55C3CD}" destId="{13D51D24-6339-4229-97A9-14BB33A97878}" srcOrd="1" destOrd="0" presId="urn:microsoft.com/office/officeart/2008/layout/LinedList"/>
    <dgm:cxn modelId="{3363F9E9-16B3-49CD-B0C6-3438C8A0F8E9}" type="presParOf" srcId="{9EFB02FF-2760-4F9F-8436-01DBB4843992}" destId="{484C95A2-9FC8-4EA8-BD50-AB382CE8916D}" srcOrd="2" destOrd="0" presId="urn:microsoft.com/office/officeart/2008/layout/LinedList"/>
    <dgm:cxn modelId="{46CF8712-8165-4B50-BC77-5E5CCF25B8FD}" type="presParOf" srcId="{9EFB02FF-2760-4F9F-8436-01DBB4843992}" destId="{33394462-0AAA-42F1-9DBE-42D9A2B4AD5B}" srcOrd="3" destOrd="0" presId="urn:microsoft.com/office/officeart/2008/layout/LinedList"/>
    <dgm:cxn modelId="{D06F3719-2776-4120-81F9-E0835AFE14AC}" type="presParOf" srcId="{33394462-0AAA-42F1-9DBE-42D9A2B4AD5B}" destId="{6EC3E33D-9EAB-478A-A5B4-F604B5EB9456}" srcOrd="0" destOrd="0" presId="urn:microsoft.com/office/officeart/2008/layout/LinedList"/>
    <dgm:cxn modelId="{133619FF-2B8E-45FB-99D8-A6C8ACA76AE8}" type="presParOf" srcId="{33394462-0AAA-42F1-9DBE-42D9A2B4AD5B}" destId="{0ECC59C3-9A40-4FAB-A0CE-62FFC5F47D91}" srcOrd="1" destOrd="0" presId="urn:microsoft.com/office/officeart/2008/layout/LinedList"/>
    <dgm:cxn modelId="{3B3D2FFD-2C6C-4EA8-A131-831DB77AB32A}" type="presParOf" srcId="{9EFB02FF-2760-4F9F-8436-01DBB4843992}" destId="{50A164AB-560F-4F8C-AC3D-602B4A8AB220}" srcOrd="4" destOrd="0" presId="urn:microsoft.com/office/officeart/2008/layout/LinedList"/>
    <dgm:cxn modelId="{595519CA-4400-4364-9448-E9A75E6E64EA}" type="presParOf" srcId="{9EFB02FF-2760-4F9F-8436-01DBB4843992}" destId="{43C3463D-AEC2-4CD5-9EBE-205D2D2EDE6E}" srcOrd="5" destOrd="0" presId="urn:microsoft.com/office/officeart/2008/layout/LinedList"/>
    <dgm:cxn modelId="{078161BE-3E3D-4085-8DBA-6914D1CB96BB}" type="presParOf" srcId="{43C3463D-AEC2-4CD5-9EBE-205D2D2EDE6E}" destId="{CFF09A69-283E-4A10-8C2E-2F1E3BAE9277}" srcOrd="0" destOrd="0" presId="urn:microsoft.com/office/officeart/2008/layout/LinedList"/>
    <dgm:cxn modelId="{7FFD170C-F164-480D-B0E1-805AE8A5EADE}" type="presParOf" srcId="{43C3463D-AEC2-4CD5-9EBE-205D2D2EDE6E}" destId="{5E311556-AE42-4570-8407-87CDA7B22B89}" srcOrd="1" destOrd="0" presId="urn:microsoft.com/office/officeart/2008/layout/LinedList"/>
    <dgm:cxn modelId="{FF9803E5-C579-49B9-84C2-B751C069EFCD}" type="presParOf" srcId="{9EFB02FF-2760-4F9F-8436-01DBB4843992}" destId="{87F98165-4C92-4C51-8C4E-112B2600D9FE}" srcOrd="6" destOrd="0" presId="urn:microsoft.com/office/officeart/2008/layout/LinedList"/>
    <dgm:cxn modelId="{6E575F99-E5F7-41A9-82E9-1E163BC9162C}" type="presParOf" srcId="{9EFB02FF-2760-4F9F-8436-01DBB4843992}" destId="{7CA62A90-D49C-4F91-98A8-CD2AC6830A84}" srcOrd="7" destOrd="0" presId="urn:microsoft.com/office/officeart/2008/layout/LinedList"/>
    <dgm:cxn modelId="{61CF0832-74DD-4890-9459-B1CEC55BEEFD}" type="presParOf" srcId="{7CA62A90-D49C-4F91-98A8-CD2AC6830A84}" destId="{AE23803B-90E5-486F-B64A-1E2D10A0D697}" srcOrd="0" destOrd="0" presId="urn:microsoft.com/office/officeart/2008/layout/LinedList"/>
    <dgm:cxn modelId="{66CE14B1-E0E9-4ACB-93FB-553EDAEFD48D}" type="presParOf" srcId="{7CA62A90-D49C-4F91-98A8-CD2AC6830A84}" destId="{34712F5C-C94A-447B-8F1F-C8EFBFAC97D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293AB-5FF4-4CFE-BBF3-B45B0CCB3897}">
      <dsp:nvSpPr>
        <dsp:cNvPr id="0" name=""/>
        <dsp:cNvSpPr/>
      </dsp:nvSpPr>
      <dsp:spPr>
        <a:xfrm>
          <a:off x="0" y="26126"/>
          <a:ext cx="10515600" cy="4317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Introduction</a:t>
          </a:r>
        </a:p>
      </dsp:txBody>
      <dsp:txXfrm>
        <a:off x="21075" y="47201"/>
        <a:ext cx="10473450" cy="389580"/>
      </dsp:txXfrm>
    </dsp:sp>
    <dsp:sp modelId="{BB7F46BD-549B-441C-B334-9C0EC23340C6}">
      <dsp:nvSpPr>
        <dsp:cNvPr id="0" name=""/>
        <dsp:cNvSpPr/>
      </dsp:nvSpPr>
      <dsp:spPr>
        <a:xfrm>
          <a:off x="0" y="509696"/>
          <a:ext cx="10515600" cy="4317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solidFill>
                <a:srgbClr val="444444"/>
              </a:solidFill>
              <a:latin typeface="Calibri"/>
              <a:ea typeface="Calibri"/>
              <a:cs typeface="Calibri"/>
            </a:rPr>
            <a:t>Requirments</a:t>
          </a:r>
        </a:p>
      </dsp:txBody>
      <dsp:txXfrm>
        <a:off x="21075" y="530771"/>
        <a:ext cx="10473450" cy="389580"/>
      </dsp:txXfrm>
    </dsp:sp>
    <dsp:sp modelId="{AB6C1B72-F724-4A13-9E92-20784F326FFD}">
      <dsp:nvSpPr>
        <dsp:cNvPr id="0" name=""/>
        <dsp:cNvSpPr/>
      </dsp:nvSpPr>
      <dsp:spPr>
        <a:xfrm>
          <a:off x="0" y="993266"/>
          <a:ext cx="10515600" cy="4317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latin typeface="Calibri Light" panose="020F0302020204030204"/>
            </a:rPr>
            <a:t>Aim and Motivation</a:t>
          </a:r>
          <a:endParaRPr lang="en-US" sz="1800" kern="1200" dirty="0"/>
        </a:p>
      </dsp:txBody>
      <dsp:txXfrm>
        <a:off x="21075" y="1014341"/>
        <a:ext cx="10473450" cy="389580"/>
      </dsp:txXfrm>
    </dsp:sp>
    <dsp:sp modelId="{B6D7095B-3C29-4193-8B5D-FAA5719328A1}">
      <dsp:nvSpPr>
        <dsp:cNvPr id="0" name=""/>
        <dsp:cNvSpPr/>
      </dsp:nvSpPr>
      <dsp:spPr>
        <a:xfrm>
          <a:off x="0" y="1476836"/>
          <a:ext cx="10515600" cy="4317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latin typeface="Calibri Light" panose="020F0302020204030204"/>
            </a:rPr>
            <a:t>Model Training </a:t>
          </a:r>
          <a:endParaRPr lang="en-US" sz="1800" kern="1200" dirty="0"/>
        </a:p>
      </dsp:txBody>
      <dsp:txXfrm>
        <a:off x="21075" y="1497911"/>
        <a:ext cx="10473450" cy="389580"/>
      </dsp:txXfrm>
    </dsp:sp>
    <dsp:sp modelId="{4074DAAF-2305-478F-8FA8-DFAB580FA971}">
      <dsp:nvSpPr>
        <dsp:cNvPr id="0" name=""/>
        <dsp:cNvSpPr/>
      </dsp:nvSpPr>
      <dsp:spPr>
        <a:xfrm>
          <a:off x="0" y="1960406"/>
          <a:ext cx="10515600" cy="4317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Light" panose="020F0302020204030204"/>
            </a:rPr>
            <a:t>Optimizers</a:t>
          </a:r>
        </a:p>
      </dsp:txBody>
      <dsp:txXfrm>
        <a:off x="21075" y="1981481"/>
        <a:ext cx="10473450" cy="389580"/>
      </dsp:txXfrm>
    </dsp:sp>
    <dsp:sp modelId="{7EE7414A-2B4B-4D94-965A-A66A200334DF}">
      <dsp:nvSpPr>
        <dsp:cNvPr id="0" name=""/>
        <dsp:cNvSpPr/>
      </dsp:nvSpPr>
      <dsp:spPr>
        <a:xfrm>
          <a:off x="0" y="2443976"/>
          <a:ext cx="10515600" cy="4317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ZA" sz="1800" b="1" kern="1200" dirty="0"/>
            <a:t>Data acquisition &amp; pre-processing</a:t>
          </a:r>
          <a:endParaRPr lang="en-US" sz="1800" kern="1200" dirty="0">
            <a:latin typeface="Calibri Light" panose="020F0302020204030204"/>
          </a:endParaRPr>
        </a:p>
      </dsp:txBody>
      <dsp:txXfrm>
        <a:off x="21075" y="2465051"/>
        <a:ext cx="10473450" cy="389580"/>
      </dsp:txXfrm>
    </dsp:sp>
    <dsp:sp modelId="{C65DFD37-1C3F-499A-82CB-39D9EFBFFF63}">
      <dsp:nvSpPr>
        <dsp:cNvPr id="0" name=""/>
        <dsp:cNvSpPr/>
      </dsp:nvSpPr>
      <dsp:spPr>
        <a:xfrm>
          <a:off x="0" y="2927546"/>
          <a:ext cx="10515600" cy="4317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ZA" sz="1800" b="1" kern="1200" dirty="0">
              <a:latin typeface="Calibri Light" panose="020F0302020204030204"/>
            </a:rPr>
            <a:t>segmentation</a:t>
          </a:r>
        </a:p>
      </dsp:txBody>
      <dsp:txXfrm>
        <a:off x="21075" y="2948621"/>
        <a:ext cx="10473450" cy="389580"/>
      </dsp:txXfrm>
    </dsp:sp>
    <dsp:sp modelId="{7347132E-7E9B-4930-8A5B-4B2BC58C6523}">
      <dsp:nvSpPr>
        <dsp:cNvPr id="0" name=""/>
        <dsp:cNvSpPr/>
      </dsp:nvSpPr>
      <dsp:spPr>
        <a:xfrm>
          <a:off x="0" y="3411117"/>
          <a:ext cx="10515600" cy="4317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Results</a:t>
          </a:r>
        </a:p>
      </dsp:txBody>
      <dsp:txXfrm>
        <a:off x="21075" y="3432192"/>
        <a:ext cx="10473450" cy="389580"/>
      </dsp:txXfrm>
    </dsp:sp>
    <dsp:sp modelId="{1CE1D181-34C1-421C-8EAA-5B8B544B7567}">
      <dsp:nvSpPr>
        <dsp:cNvPr id="0" name=""/>
        <dsp:cNvSpPr/>
      </dsp:nvSpPr>
      <dsp:spPr>
        <a:xfrm>
          <a:off x="0" y="3894687"/>
          <a:ext cx="10515600" cy="4317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Conclusion</a:t>
          </a:r>
        </a:p>
      </dsp:txBody>
      <dsp:txXfrm>
        <a:off x="21075" y="3915762"/>
        <a:ext cx="10473450" cy="389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DE9285-0B36-4B69-A5D6-5FBB37AFC796}">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08C10D-C4A1-4529-9966-1F91BBB24148}">
      <dsp:nvSpPr>
        <dsp:cNvPr id="0" name=""/>
        <dsp:cNvSpPr/>
      </dsp:nvSpPr>
      <dsp:spPr>
        <a:xfrm>
          <a:off x="0" y="0"/>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a:t>Experiment with Different Models</a:t>
          </a:r>
          <a:r>
            <a:rPr lang="en-US" sz="2300" kern="1200"/>
            <a:t>: While we used a specific architecture for this project, other architectures could potentially yield better results.</a:t>
          </a:r>
        </a:p>
      </dsp:txBody>
      <dsp:txXfrm>
        <a:off x="0" y="0"/>
        <a:ext cx="10515600" cy="1088136"/>
      </dsp:txXfrm>
    </dsp:sp>
    <dsp:sp modelId="{484C95A2-9FC8-4EA8-BD50-AB382CE8916D}">
      <dsp:nvSpPr>
        <dsp:cNvPr id="0" name=""/>
        <dsp:cNvSpPr/>
      </dsp:nvSpPr>
      <dsp:spPr>
        <a:xfrm>
          <a:off x="0" y="1088136"/>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C3E33D-9EAB-478A-A5B4-F604B5EB9456}">
      <dsp:nvSpPr>
        <dsp:cNvPr id="0" name=""/>
        <dsp:cNvSpPr/>
      </dsp:nvSpPr>
      <dsp:spPr>
        <a:xfrm>
          <a:off x="0" y="1088136"/>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a:t>Use More Data</a:t>
          </a:r>
          <a:r>
            <a:rPr lang="en-US" sz="2300" kern="1200"/>
            <a:t>: The performance of deep learning models generally improves with more data. Collecting more brain MRI images could improve our model’s performance.</a:t>
          </a:r>
        </a:p>
      </dsp:txBody>
      <dsp:txXfrm>
        <a:off x="0" y="1088136"/>
        <a:ext cx="10515600" cy="1088136"/>
      </dsp:txXfrm>
    </dsp:sp>
    <dsp:sp modelId="{50A164AB-560F-4F8C-AC3D-602B4A8AB220}">
      <dsp:nvSpPr>
        <dsp:cNvPr id="0" name=""/>
        <dsp:cNvSpPr/>
      </dsp:nvSpPr>
      <dsp:spPr>
        <a:xfrm>
          <a:off x="0" y="2176272"/>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F09A69-283E-4A10-8C2E-2F1E3BAE9277}">
      <dsp:nvSpPr>
        <dsp:cNvPr id="0" name=""/>
        <dsp:cNvSpPr/>
      </dsp:nvSpPr>
      <dsp:spPr>
        <a:xfrm>
          <a:off x="0" y="2176272"/>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a:t>Try Different Preprocessing Techniques</a:t>
          </a:r>
          <a:r>
            <a:rPr lang="en-US" sz="2300" kern="1200"/>
            <a:t>: Different ways of preprocessing the images might yield better results.</a:t>
          </a:r>
        </a:p>
      </dsp:txBody>
      <dsp:txXfrm>
        <a:off x="0" y="2176272"/>
        <a:ext cx="10515600" cy="1088136"/>
      </dsp:txXfrm>
    </dsp:sp>
    <dsp:sp modelId="{87F98165-4C92-4C51-8C4E-112B2600D9FE}">
      <dsp:nvSpPr>
        <dsp:cNvPr id="0" name=""/>
        <dsp:cNvSpPr/>
      </dsp:nvSpPr>
      <dsp:spPr>
        <a:xfrm>
          <a:off x="0" y="3264408"/>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23803B-90E5-486F-B64A-1E2D10A0D697}">
      <dsp:nvSpPr>
        <dsp:cNvPr id="0" name=""/>
        <dsp:cNvSpPr/>
      </dsp:nvSpPr>
      <dsp:spPr>
        <a:xfrm>
          <a:off x="0" y="3264408"/>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dirty="0"/>
            <a:t>Hyperparameter Tuning</a:t>
          </a:r>
          <a:r>
            <a:rPr lang="en-US" sz="2300" kern="1200" dirty="0"/>
            <a:t>: Tuning the hyperparameters of our model could lead to better performance.</a:t>
          </a:r>
        </a:p>
      </dsp:txBody>
      <dsp:txXfrm>
        <a:off x="0" y="3264408"/>
        <a:ext cx="10515600" cy="108813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gif"/><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ruder.io/optimizing-gradient-descent/#fn14"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gif"/><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mdpi.com/2076-3425/11/3/352" TargetMode="External"/><Relationship Id="rId2" Type="http://schemas.openxmlformats.org/officeDocument/2006/relationships/hyperlink" Target="https://link.springer.com/article/10.1007/s40747-021-00563-y" TargetMode="Externa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black text with black text&#10;&#10;Description automatically generated">
            <a:extLst>
              <a:ext uri="{FF2B5EF4-FFF2-40B4-BE49-F238E27FC236}">
                <a16:creationId xmlns:a16="http://schemas.microsoft.com/office/drawing/2014/main" id="{51D3BEA1-72FB-A0A7-21AC-79492F3D19C6}"/>
              </a:ext>
            </a:extLst>
          </p:cNvPr>
          <p:cNvPicPr>
            <a:picLocks noChangeAspect="1"/>
          </p:cNvPicPr>
          <p:nvPr/>
        </p:nvPicPr>
        <p:blipFill>
          <a:blip r:embed="rId2"/>
          <a:stretch>
            <a:fillRect/>
          </a:stretch>
        </p:blipFill>
        <p:spPr>
          <a:xfrm>
            <a:off x="929869" y="906230"/>
            <a:ext cx="10102227" cy="1561106"/>
          </a:xfrm>
          <a:prstGeom prst="rect">
            <a:avLst/>
          </a:prstGeom>
        </p:spPr>
      </p:pic>
      <p:sp>
        <p:nvSpPr>
          <p:cNvPr id="2" name="Title 1">
            <a:extLst>
              <a:ext uri="{FF2B5EF4-FFF2-40B4-BE49-F238E27FC236}">
                <a16:creationId xmlns:a16="http://schemas.microsoft.com/office/drawing/2014/main" id="{C0444243-645F-49C6-9C24-102E80E8B17F}"/>
              </a:ext>
            </a:extLst>
          </p:cNvPr>
          <p:cNvSpPr>
            <a:spLocks noGrp="1"/>
          </p:cNvSpPr>
          <p:nvPr>
            <p:ph type="ctrTitle"/>
          </p:nvPr>
        </p:nvSpPr>
        <p:spPr>
          <a:xfrm>
            <a:off x="1979417" y="3429000"/>
            <a:ext cx="8921672" cy="1713305"/>
          </a:xfrm>
        </p:spPr>
        <p:txBody>
          <a:bodyPr vert="horz" lIns="91440" tIns="45720" rIns="91440" bIns="45720" rtlCol="0" anchor="b">
            <a:normAutofit/>
          </a:bodyPr>
          <a:lstStyle/>
          <a:p>
            <a:pPr algn="l"/>
            <a:r>
              <a:rPr lang="en-US" sz="4000" b="1" kern="1200" dirty="0">
                <a:solidFill>
                  <a:schemeClr val="accent6">
                    <a:lumMod val="50000"/>
                  </a:schemeClr>
                </a:solidFill>
                <a:latin typeface="+mj-lt"/>
                <a:ea typeface="+mj-ea"/>
                <a:cs typeface="+mj-cs"/>
              </a:rPr>
              <a:t>Brain Tumor Classification </a:t>
            </a:r>
            <a:r>
              <a:rPr lang="en-US" sz="4000" b="1" dirty="0">
                <a:solidFill>
                  <a:schemeClr val="accent6">
                    <a:lumMod val="50000"/>
                  </a:schemeClr>
                </a:solidFill>
              </a:rPr>
              <a:t>using deep learning with parametric optimization</a:t>
            </a:r>
            <a:endParaRPr lang="en-US" sz="4000" kern="1200">
              <a:solidFill>
                <a:schemeClr val="accent6">
                  <a:lumMod val="50000"/>
                </a:schemeClr>
              </a:solidFill>
              <a:latin typeface="+mj-lt"/>
              <a:cs typeface="Calibri Light"/>
            </a:endParaRPr>
          </a:p>
          <a:p>
            <a:pPr algn="l"/>
            <a:endParaRPr lang="en-US" sz="4000" b="1" kern="1200" dirty="0">
              <a:solidFill>
                <a:schemeClr val="accent6">
                  <a:lumMod val="50000"/>
                </a:schemeClr>
              </a:solidFill>
              <a:latin typeface="+mj-lt"/>
              <a:cs typeface="Calibri Light"/>
            </a:endParaRPr>
          </a:p>
        </p:txBody>
      </p:sp>
      <p:sp>
        <p:nvSpPr>
          <p:cNvPr id="3" name="Subtitle 2">
            <a:extLst>
              <a:ext uri="{FF2B5EF4-FFF2-40B4-BE49-F238E27FC236}">
                <a16:creationId xmlns:a16="http://schemas.microsoft.com/office/drawing/2014/main" id="{88C07824-AA88-4695-9067-6BD16D29A912}"/>
              </a:ext>
            </a:extLst>
          </p:cNvPr>
          <p:cNvSpPr>
            <a:spLocks noGrp="1"/>
          </p:cNvSpPr>
          <p:nvPr>
            <p:ph type="subTitle" idx="1"/>
          </p:nvPr>
        </p:nvSpPr>
        <p:spPr>
          <a:xfrm>
            <a:off x="1289303" y="5142305"/>
            <a:ext cx="7321298" cy="753165"/>
          </a:xfrm>
        </p:spPr>
        <p:txBody>
          <a:bodyPr vert="horz" lIns="91440" tIns="45720" rIns="91440" bIns="45720" rtlCol="0" anchor="t">
            <a:normAutofit/>
          </a:bodyPr>
          <a:lstStyle/>
          <a:p>
            <a:pPr indent="-228600" algn="l">
              <a:buFont typeface="Arial" panose="020B0604020202020204" pitchFamily="34" charset="0"/>
              <a:buChar char="•"/>
            </a:pPr>
            <a:r>
              <a:rPr lang="en-US" sz="600" b="1" dirty="0">
                <a:cs typeface="Calibri"/>
              </a:rPr>
              <a:t>\</a:t>
            </a:r>
          </a:p>
        </p:txBody>
      </p:sp>
      <p:sp>
        <p:nvSpPr>
          <p:cNvPr id="5" name="TextBox 4">
            <a:extLst>
              <a:ext uri="{FF2B5EF4-FFF2-40B4-BE49-F238E27FC236}">
                <a16:creationId xmlns:a16="http://schemas.microsoft.com/office/drawing/2014/main" id="{BA3A3F73-5132-C87A-2B83-B8C4441FFD0C}"/>
              </a:ext>
            </a:extLst>
          </p:cNvPr>
          <p:cNvSpPr txBox="1"/>
          <p:nvPr/>
        </p:nvSpPr>
        <p:spPr>
          <a:xfrm>
            <a:off x="3416060" y="2524665"/>
            <a:ext cx="82784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dirty="0">
                <a:solidFill>
                  <a:schemeClr val="tx2"/>
                </a:solidFill>
                <a:latin typeface="Trebuchet MS"/>
                <a:ea typeface="+mj-ea"/>
                <a:cs typeface="+mj-cs"/>
              </a:rPr>
              <a:t>Minor Project Presentation</a:t>
            </a:r>
            <a:endParaRPr lang="en-US" sz="2800">
              <a:solidFill>
                <a:schemeClr val="tx2"/>
              </a:solidFill>
              <a:cs typeface="Calibri"/>
            </a:endParaRPr>
          </a:p>
        </p:txBody>
      </p:sp>
    </p:spTree>
    <p:extLst>
      <p:ext uri="{BB962C8B-B14F-4D97-AF65-F5344CB8AC3E}">
        <p14:creationId xmlns:p14="http://schemas.microsoft.com/office/powerpoint/2010/main" val="2699157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7FACA42-8A05-881D-2E2F-12666F8C1381}"/>
              </a:ext>
            </a:extLst>
          </p:cNvPr>
          <p:cNvSpPr>
            <a:spLocks noGrp="1"/>
          </p:cNvSpPr>
          <p:nvPr>
            <p:ph idx="1"/>
          </p:nvPr>
        </p:nvSpPr>
        <p:spPr>
          <a:xfrm>
            <a:off x="162465" y="373512"/>
            <a:ext cx="11191335" cy="5975979"/>
          </a:xfrm>
        </p:spPr>
        <p:txBody>
          <a:bodyPr vert="horz" lIns="91440" tIns="45720" rIns="91440" bIns="45720" rtlCol="0" anchor="t">
            <a:normAutofit/>
          </a:bodyPr>
          <a:lstStyle/>
          <a:p>
            <a:r>
              <a:rPr lang="en-US" sz="2400" b="1" dirty="0" err="1">
                <a:ea typeface="+mn-lt"/>
                <a:cs typeface="+mn-lt"/>
              </a:rPr>
              <a:t>Adadelta</a:t>
            </a:r>
            <a:r>
              <a:rPr lang="en-US" sz="2400" b="1" dirty="0">
                <a:ea typeface="+mn-lt"/>
                <a:cs typeface="+mn-lt"/>
              </a:rPr>
              <a:t>:-</a:t>
            </a:r>
          </a:p>
          <a:p>
            <a:r>
              <a:rPr lang="en-US" sz="1800" err="1">
                <a:solidFill>
                  <a:srgbClr val="15171A"/>
                </a:solidFill>
                <a:latin typeface="Georgia"/>
                <a:ea typeface="Calibri"/>
                <a:cs typeface="Calibri"/>
              </a:rPr>
              <a:t>Adadelta</a:t>
            </a:r>
            <a:r>
              <a:rPr lang="en-US" sz="1800" dirty="0">
                <a:solidFill>
                  <a:srgbClr val="15171A"/>
                </a:solidFill>
                <a:latin typeface="Georgia"/>
                <a:ea typeface="Calibri"/>
                <a:cs typeface="Calibri"/>
              </a:rPr>
              <a:t> is an extension of </a:t>
            </a:r>
            <a:r>
              <a:rPr lang="en-US" sz="1800" err="1">
                <a:solidFill>
                  <a:srgbClr val="15171A"/>
                </a:solidFill>
                <a:latin typeface="Georgia"/>
                <a:ea typeface="Calibri"/>
                <a:cs typeface="Calibri"/>
              </a:rPr>
              <a:t>Adagrad</a:t>
            </a:r>
            <a:r>
              <a:rPr lang="en-US" sz="1800" dirty="0">
                <a:solidFill>
                  <a:srgbClr val="15171A"/>
                </a:solidFill>
                <a:latin typeface="Georgia"/>
                <a:ea typeface="Calibri"/>
                <a:cs typeface="Calibri"/>
              </a:rPr>
              <a:t> that seeks to reduce its aggressive, monotonically decreasing learning rate. Instead of accumulating all past squared gradients, </a:t>
            </a:r>
            <a:r>
              <a:rPr lang="en-US" sz="1800" err="1">
                <a:solidFill>
                  <a:srgbClr val="15171A"/>
                </a:solidFill>
                <a:latin typeface="Georgia"/>
                <a:ea typeface="Calibri"/>
                <a:cs typeface="Calibri"/>
              </a:rPr>
              <a:t>Adadelta</a:t>
            </a:r>
            <a:r>
              <a:rPr lang="en-US" sz="1800" dirty="0">
                <a:solidFill>
                  <a:srgbClr val="15171A"/>
                </a:solidFill>
                <a:latin typeface="Georgia"/>
                <a:ea typeface="Calibri"/>
                <a:cs typeface="Calibri"/>
              </a:rPr>
              <a:t> restricts the window of accumulated past gradients to some fixed size w.</a:t>
            </a:r>
          </a:p>
          <a:p>
            <a:endParaRPr lang="en-US" sz="1800" dirty="0">
              <a:solidFill>
                <a:srgbClr val="15171A"/>
              </a:solidFill>
              <a:latin typeface="Georgia"/>
              <a:ea typeface="Calibri"/>
              <a:cs typeface="Calibri"/>
            </a:endParaRPr>
          </a:p>
          <a:p>
            <a:endParaRPr lang="en-US" sz="1800" dirty="0">
              <a:solidFill>
                <a:srgbClr val="15171A"/>
              </a:solidFill>
              <a:latin typeface="Georgia"/>
              <a:ea typeface="Calibri"/>
              <a:cs typeface="Calibri"/>
            </a:endParaRPr>
          </a:p>
          <a:p>
            <a:endParaRPr lang="en-US" sz="1800" dirty="0">
              <a:solidFill>
                <a:srgbClr val="15171A"/>
              </a:solidFill>
              <a:latin typeface="Georgia"/>
              <a:ea typeface="Calibri"/>
              <a:cs typeface="Calibri"/>
            </a:endParaRPr>
          </a:p>
          <a:p>
            <a:endParaRPr lang="en-US" sz="1800" dirty="0">
              <a:solidFill>
                <a:srgbClr val="15171A"/>
              </a:solidFill>
              <a:latin typeface="Georgia"/>
              <a:ea typeface="Calibri"/>
              <a:cs typeface="Calibri"/>
            </a:endParaRPr>
          </a:p>
          <a:p>
            <a:endParaRPr lang="en-US" sz="1800" dirty="0">
              <a:solidFill>
                <a:srgbClr val="15171A"/>
              </a:solidFill>
              <a:latin typeface="Georgia"/>
              <a:ea typeface="Calibri"/>
              <a:cs typeface="Calibri"/>
            </a:endParaRPr>
          </a:p>
          <a:p>
            <a:endParaRPr lang="en-US" sz="1800" dirty="0">
              <a:solidFill>
                <a:srgbClr val="15171A"/>
              </a:solidFill>
              <a:latin typeface="Georgia"/>
              <a:ea typeface="Calibri"/>
              <a:cs typeface="Calibri"/>
            </a:endParaRPr>
          </a:p>
          <a:p>
            <a:r>
              <a:rPr lang="en-US" sz="2400" b="1" dirty="0">
                <a:solidFill>
                  <a:srgbClr val="15171A"/>
                </a:solidFill>
                <a:ea typeface="+mn-lt"/>
                <a:cs typeface="+mn-lt"/>
              </a:rPr>
              <a:t>RMSprop:-</a:t>
            </a:r>
            <a:endParaRPr lang="en-US" sz="2400" b="1" dirty="0">
              <a:solidFill>
                <a:srgbClr val="15171A"/>
              </a:solidFill>
              <a:latin typeface="Georgia"/>
              <a:ea typeface="Calibri"/>
              <a:cs typeface="Calibri"/>
            </a:endParaRPr>
          </a:p>
          <a:p>
            <a:r>
              <a:rPr lang="en-US" sz="1800" dirty="0">
                <a:solidFill>
                  <a:srgbClr val="15171A"/>
                </a:solidFill>
                <a:latin typeface="Georgia"/>
                <a:ea typeface="Calibri"/>
                <a:cs typeface="Calibri"/>
              </a:rPr>
              <a:t>RMSprop and </a:t>
            </a:r>
            <a:r>
              <a:rPr lang="en-US" sz="1800" err="1">
                <a:solidFill>
                  <a:srgbClr val="15171A"/>
                </a:solidFill>
                <a:latin typeface="Georgia"/>
                <a:ea typeface="Calibri"/>
                <a:cs typeface="Calibri"/>
              </a:rPr>
              <a:t>Adadelta</a:t>
            </a:r>
            <a:r>
              <a:rPr lang="en-US" sz="1800" dirty="0">
                <a:solidFill>
                  <a:srgbClr val="15171A"/>
                </a:solidFill>
                <a:latin typeface="Georgia"/>
                <a:ea typeface="Calibri"/>
                <a:cs typeface="Calibri"/>
              </a:rPr>
              <a:t> have both been developed </a:t>
            </a:r>
            <a:endParaRPr lang="en-US" sz="1800" b="1" dirty="0">
              <a:solidFill>
                <a:srgbClr val="15171A"/>
              </a:solidFill>
              <a:latin typeface="Calibri"/>
              <a:ea typeface="Calibri"/>
              <a:cs typeface="Calibri"/>
            </a:endParaRPr>
          </a:p>
          <a:p>
            <a:pPr marL="0" indent="0">
              <a:buNone/>
            </a:pPr>
            <a:r>
              <a:rPr lang="en-US" sz="1800" dirty="0">
                <a:solidFill>
                  <a:srgbClr val="15171A"/>
                </a:solidFill>
                <a:latin typeface="Georgia"/>
                <a:ea typeface="Calibri"/>
                <a:cs typeface="Calibri"/>
              </a:rPr>
              <a:t>independently around the same time stemming</a:t>
            </a:r>
            <a:endParaRPr lang="en-US" sz="1800" b="1" dirty="0">
              <a:solidFill>
                <a:srgbClr val="15171A"/>
              </a:solidFill>
              <a:latin typeface="Calibri"/>
              <a:ea typeface="Calibri"/>
              <a:cs typeface="Calibri"/>
            </a:endParaRPr>
          </a:p>
          <a:p>
            <a:pPr marL="0" indent="0">
              <a:buNone/>
            </a:pPr>
            <a:r>
              <a:rPr lang="en-US" sz="1800" dirty="0">
                <a:solidFill>
                  <a:srgbClr val="15171A"/>
                </a:solidFill>
                <a:latin typeface="Georgia"/>
                <a:ea typeface="Calibri"/>
                <a:cs typeface="Calibri"/>
              </a:rPr>
              <a:t>from the need to resolve </a:t>
            </a:r>
            <a:r>
              <a:rPr lang="en-US" sz="1800" err="1">
                <a:solidFill>
                  <a:srgbClr val="15171A"/>
                </a:solidFill>
                <a:latin typeface="Georgia"/>
                <a:ea typeface="Calibri"/>
                <a:cs typeface="Calibri"/>
              </a:rPr>
              <a:t>Adagrad's</a:t>
            </a:r>
            <a:r>
              <a:rPr lang="en-US" sz="1800" dirty="0">
                <a:solidFill>
                  <a:srgbClr val="15171A"/>
                </a:solidFill>
                <a:latin typeface="Georgia"/>
                <a:ea typeface="Calibri"/>
                <a:cs typeface="Calibri"/>
              </a:rPr>
              <a:t> radically diminishing </a:t>
            </a:r>
            <a:endParaRPr lang="en-US" sz="1800" b="1">
              <a:solidFill>
                <a:srgbClr val="15171A"/>
              </a:solidFill>
              <a:latin typeface="Calibri"/>
              <a:ea typeface="Calibri"/>
              <a:cs typeface="Calibri"/>
            </a:endParaRPr>
          </a:p>
          <a:p>
            <a:pPr marL="0" indent="0">
              <a:buNone/>
            </a:pPr>
            <a:r>
              <a:rPr lang="en-US" sz="1800" dirty="0">
                <a:solidFill>
                  <a:srgbClr val="15171A"/>
                </a:solidFill>
                <a:latin typeface="Georgia"/>
                <a:ea typeface="Calibri"/>
                <a:cs typeface="Calibri"/>
              </a:rPr>
              <a:t>learning rates.</a:t>
            </a:r>
            <a:endParaRPr lang="en-US" sz="1800" b="1" dirty="0">
              <a:solidFill>
                <a:srgbClr val="15171A"/>
              </a:solidFill>
              <a:latin typeface="Calibri"/>
              <a:ea typeface="Calibri"/>
              <a:cs typeface="Calibri"/>
            </a:endParaRPr>
          </a:p>
          <a:p>
            <a:endParaRPr lang="en-US" sz="1800" dirty="0">
              <a:solidFill>
                <a:srgbClr val="15171A"/>
              </a:solidFill>
              <a:latin typeface="Georgia"/>
              <a:ea typeface="Calibri"/>
              <a:cs typeface="Calibri"/>
            </a:endParaRPr>
          </a:p>
          <a:p>
            <a:endParaRPr lang="en-US" sz="1800" dirty="0">
              <a:solidFill>
                <a:srgbClr val="15171A"/>
              </a:solidFill>
              <a:latin typeface="Georgia"/>
              <a:ea typeface="Calibri"/>
              <a:cs typeface="Calibri"/>
            </a:endParaRPr>
          </a:p>
        </p:txBody>
      </p:sp>
      <p:pic>
        <p:nvPicPr>
          <p:cNvPr id="7" name="Picture 6" descr="A black text on a white background&#10;&#10;Description automatically generated">
            <a:extLst>
              <a:ext uri="{FF2B5EF4-FFF2-40B4-BE49-F238E27FC236}">
                <a16:creationId xmlns:a16="http://schemas.microsoft.com/office/drawing/2014/main" id="{F0214460-1AAC-DC5F-DB42-DDE694CC6270}"/>
              </a:ext>
            </a:extLst>
          </p:cNvPr>
          <p:cNvPicPr>
            <a:picLocks noChangeAspect="1"/>
          </p:cNvPicPr>
          <p:nvPr/>
        </p:nvPicPr>
        <p:blipFill>
          <a:blip r:embed="rId2"/>
          <a:stretch>
            <a:fillRect/>
          </a:stretch>
        </p:blipFill>
        <p:spPr>
          <a:xfrm>
            <a:off x="3042249" y="1874296"/>
            <a:ext cx="2930105" cy="1269106"/>
          </a:xfrm>
          <a:prstGeom prst="rect">
            <a:avLst/>
          </a:prstGeom>
        </p:spPr>
      </p:pic>
      <p:pic>
        <p:nvPicPr>
          <p:cNvPr id="8" name="Picture 7" descr="Contour Plot of the Test Objective Function With Adadelta Search Results Shown">
            <a:extLst>
              <a:ext uri="{FF2B5EF4-FFF2-40B4-BE49-F238E27FC236}">
                <a16:creationId xmlns:a16="http://schemas.microsoft.com/office/drawing/2014/main" id="{2AA728F9-5C27-B397-0716-608D88B64F05}"/>
              </a:ext>
            </a:extLst>
          </p:cNvPr>
          <p:cNvPicPr>
            <a:picLocks noChangeAspect="1"/>
          </p:cNvPicPr>
          <p:nvPr/>
        </p:nvPicPr>
        <p:blipFill>
          <a:blip r:embed="rId3"/>
          <a:stretch>
            <a:fillRect/>
          </a:stretch>
        </p:blipFill>
        <p:spPr>
          <a:xfrm>
            <a:off x="8333117" y="1638300"/>
            <a:ext cx="2743200" cy="2057400"/>
          </a:xfrm>
          <a:prstGeom prst="rect">
            <a:avLst/>
          </a:prstGeom>
        </p:spPr>
      </p:pic>
      <p:pic>
        <p:nvPicPr>
          <p:cNvPr id="9" name="Picture 8" descr="A math equations and formulas&#10;&#10;Description automatically generated">
            <a:extLst>
              <a:ext uri="{FF2B5EF4-FFF2-40B4-BE49-F238E27FC236}">
                <a16:creationId xmlns:a16="http://schemas.microsoft.com/office/drawing/2014/main" id="{67F39BB0-6BA1-6E40-D2F5-3F555C562D49}"/>
              </a:ext>
            </a:extLst>
          </p:cNvPr>
          <p:cNvPicPr>
            <a:picLocks noChangeAspect="1"/>
          </p:cNvPicPr>
          <p:nvPr/>
        </p:nvPicPr>
        <p:blipFill>
          <a:blip r:embed="rId4"/>
          <a:stretch>
            <a:fillRect/>
          </a:stretch>
        </p:blipFill>
        <p:spPr>
          <a:xfrm>
            <a:off x="1949570" y="5512983"/>
            <a:ext cx="2958860" cy="1338564"/>
          </a:xfrm>
          <a:prstGeom prst="rect">
            <a:avLst/>
          </a:prstGeom>
        </p:spPr>
      </p:pic>
      <p:pic>
        <p:nvPicPr>
          <p:cNvPr id="10" name="Picture 9" descr="A Look at Gradient Descent and RMSprop Optimizers | by Rohith Gandhi |  Towards Data Science">
            <a:extLst>
              <a:ext uri="{FF2B5EF4-FFF2-40B4-BE49-F238E27FC236}">
                <a16:creationId xmlns:a16="http://schemas.microsoft.com/office/drawing/2014/main" id="{EC857C02-1901-DE46-0D68-2A16B6462EC7}"/>
              </a:ext>
            </a:extLst>
          </p:cNvPr>
          <p:cNvPicPr>
            <a:picLocks noChangeAspect="1"/>
          </p:cNvPicPr>
          <p:nvPr/>
        </p:nvPicPr>
        <p:blipFill>
          <a:blip r:embed="rId5"/>
          <a:stretch>
            <a:fillRect/>
          </a:stretch>
        </p:blipFill>
        <p:spPr>
          <a:xfrm>
            <a:off x="5960852" y="4243262"/>
            <a:ext cx="6236897" cy="2469022"/>
          </a:xfrm>
          <a:prstGeom prst="rect">
            <a:avLst/>
          </a:prstGeom>
        </p:spPr>
      </p:pic>
    </p:spTree>
    <p:extLst>
      <p:ext uri="{BB962C8B-B14F-4D97-AF65-F5344CB8AC3E}">
        <p14:creationId xmlns:p14="http://schemas.microsoft.com/office/powerpoint/2010/main" val="4013961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E4E0691E-FB04-C00E-D110-DC918A7122C9}"/>
              </a:ext>
            </a:extLst>
          </p:cNvPr>
          <p:cNvSpPr>
            <a:spLocks noGrp="1"/>
          </p:cNvSpPr>
          <p:nvPr>
            <p:ph type="title"/>
          </p:nvPr>
        </p:nvSpPr>
        <p:spPr>
          <a:xfrm>
            <a:off x="464389" y="-166837"/>
            <a:ext cx="10515599" cy="1325563"/>
          </a:xfrm>
        </p:spPr>
        <p:txBody>
          <a:bodyPr>
            <a:normAutofit/>
          </a:bodyPr>
          <a:lstStyle/>
          <a:p>
            <a:r>
              <a:rPr lang="en-US" sz="2800" dirty="0">
                <a:latin typeface="Times New Roman"/>
                <a:cs typeface="Times New Roman"/>
              </a:rPr>
              <a:t>Adam:-</a:t>
            </a:r>
          </a:p>
        </p:txBody>
      </p:sp>
      <p:sp>
        <p:nvSpPr>
          <p:cNvPr id="3" name="Content Placeholder 2">
            <a:extLst>
              <a:ext uri="{FF2B5EF4-FFF2-40B4-BE49-F238E27FC236}">
                <a16:creationId xmlns:a16="http://schemas.microsoft.com/office/drawing/2014/main" id="{32CB4C5E-7F83-0BB1-6741-5EECEAF40C8D}"/>
              </a:ext>
            </a:extLst>
          </p:cNvPr>
          <p:cNvSpPr>
            <a:spLocks noGrp="1"/>
          </p:cNvSpPr>
          <p:nvPr>
            <p:ph idx="1"/>
          </p:nvPr>
        </p:nvSpPr>
        <p:spPr>
          <a:xfrm>
            <a:off x="191219" y="934229"/>
            <a:ext cx="9879096" cy="4710771"/>
          </a:xfrm>
        </p:spPr>
        <p:txBody>
          <a:bodyPr vert="horz" lIns="91440" tIns="45720" rIns="91440" bIns="45720" rtlCol="0" anchor="t">
            <a:normAutofit/>
          </a:bodyPr>
          <a:lstStyle/>
          <a:p>
            <a:r>
              <a:rPr lang="en-US" sz="1800" dirty="0">
                <a:solidFill>
                  <a:srgbClr val="15171A"/>
                </a:solidFill>
                <a:latin typeface="Georgia"/>
                <a:cs typeface="Times New Roman"/>
              </a:rPr>
              <a:t>Adaptive Moment Estimation (Adam) </a:t>
            </a:r>
            <a:r>
              <a:rPr lang="en-US" sz="1800" u="sng" baseline="30000" dirty="0">
                <a:latin typeface="Georgia"/>
                <a:cs typeface="Times New Roman"/>
                <a:hlinkClick r:id="rId2"/>
              </a:rPr>
              <a:t>[14]</a:t>
            </a:r>
            <a:r>
              <a:rPr lang="en-US" sz="1800" dirty="0">
                <a:solidFill>
                  <a:srgbClr val="15171A"/>
                </a:solidFill>
                <a:latin typeface="Georgia"/>
                <a:cs typeface="Times New Roman"/>
              </a:rPr>
              <a:t> is another method that computes adaptive learning rates for each parameter. In addition to storing an exponentially decaying average of past squared gradients </a:t>
            </a:r>
            <a:r>
              <a:rPr lang="en-US" sz="1800" err="1">
                <a:solidFill>
                  <a:srgbClr val="15171A"/>
                </a:solidFill>
                <a:latin typeface="Georgia"/>
                <a:cs typeface="Times New Roman"/>
              </a:rPr>
              <a:t>vt.</a:t>
            </a:r>
            <a:r>
              <a:rPr lang="en-US" sz="1800" dirty="0">
                <a:solidFill>
                  <a:srgbClr val="15171A"/>
                </a:solidFill>
                <a:latin typeface="Georgia"/>
                <a:cs typeface="Times New Roman"/>
              </a:rPr>
              <a:t> like </a:t>
            </a:r>
            <a:r>
              <a:rPr lang="en-US" sz="1800" err="1">
                <a:solidFill>
                  <a:srgbClr val="15171A"/>
                </a:solidFill>
                <a:latin typeface="Georgia"/>
                <a:cs typeface="Times New Roman"/>
              </a:rPr>
              <a:t>Adadelta</a:t>
            </a:r>
            <a:r>
              <a:rPr lang="en-US" sz="1800" dirty="0">
                <a:solidFill>
                  <a:srgbClr val="15171A"/>
                </a:solidFill>
                <a:latin typeface="Georgia"/>
                <a:cs typeface="Times New Roman"/>
              </a:rPr>
              <a:t> and RMSprop, Adam also keeps an exponentially decaying average of past gradients mt, similar to momentum</a:t>
            </a:r>
          </a:p>
          <a:p>
            <a:endParaRPr lang="en-US" sz="1800" dirty="0">
              <a:solidFill>
                <a:srgbClr val="15171A"/>
              </a:solidFill>
              <a:latin typeface="Georgia"/>
              <a:cs typeface="Times New Roman"/>
            </a:endParaRPr>
          </a:p>
        </p:txBody>
      </p:sp>
      <p:sp>
        <p:nvSpPr>
          <p:cNvPr id="15" name="Oval 1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4F18634-EA59-6398-DB66-6CC742732329}"/>
              </a:ext>
            </a:extLst>
          </p:cNvPr>
          <p:cNvPicPr>
            <a:picLocks noChangeAspect="1"/>
          </p:cNvPicPr>
          <p:nvPr/>
        </p:nvPicPr>
        <p:blipFill>
          <a:blip r:embed="rId3"/>
          <a:stretch>
            <a:fillRect/>
          </a:stretch>
        </p:blipFill>
        <p:spPr>
          <a:xfrm>
            <a:off x="2476321" y="2276565"/>
            <a:ext cx="3414981" cy="1097172"/>
          </a:xfrm>
          <a:prstGeom prst="rect">
            <a:avLst/>
          </a:prstGeom>
        </p:spPr>
      </p:pic>
      <p:pic>
        <p:nvPicPr>
          <p:cNvPr id="5" name="Picture 4" descr="A mathematical equation with black text&#10;&#10;Description automatically generated">
            <a:extLst>
              <a:ext uri="{FF2B5EF4-FFF2-40B4-BE49-F238E27FC236}">
                <a16:creationId xmlns:a16="http://schemas.microsoft.com/office/drawing/2014/main" id="{714401AB-22B9-DC83-FDEC-7F351A5C0792}"/>
              </a:ext>
            </a:extLst>
          </p:cNvPr>
          <p:cNvPicPr>
            <a:picLocks noChangeAspect="1"/>
          </p:cNvPicPr>
          <p:nvPr/>
        </p:nvPicPr>
        <p:blipFill>
          <a:blip r:embed="rId4"/>
          <a:stretch>
            <a:fillRect/>
          </a:stretch>
        </p:blipFill>
        <p:spPr>
          <a:xfrm>
            <a:off x="2681647" y="4903219"/>
            <a:ext cx="2630517" cy="1163487"/>
          </a:xfrm>
          <a:prstGeom prst="rect">
            <a:avLst/>
          </a:prstGeom>
        </p:spPr>
      </p:pic>
      <p:sp>
        <p:nvSpPr>
          <p:cNvPr id="7" name="TextBox 6">
            <a:extLst>
              <a:ext uri="{FF2B5EF4-FFF2-40B4-BE49-F238E27FC236}">
                <a16:creationId xmlns:a16="http://schemas.microsoft.com/office/drawing/2014/main" id="{54DAF8D1-5A5D-64F2-DDC6-95F1509BCEF1}"/>
              </a:ext>
            </a:extLst>
          </p:cNvPr>
          <p:cNvSpPr txBox="1"/>
          <p:nvPr/>
        </p:nvSpPr>
        <p:spPr>
          <a:xfrm>
            <a:off x="339306" y="6133381"/>
            <a:ext cx="61362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15171A"/>
                </a:solidFill>
                <a:latin typeface="Georgia"/>
              </a:rPr>
              <a:t> values of 0.9 for </a:t>
            </a:r>
            <a:r>
              <a:rPr lang="en-US" dirty="0">
                <a:solidFill>
                  <a:srgbClr val="15171A"/>
                </a:solidFill>
                <a:latin typeface="MJXc-TeX-math-I"/>
              </a:rPr>
              <a:t>β</a:t>
            </a:r>
            <a:r>
              <a:rPr lang="en-US" dirty="0">
                <a:solidFill>
                  <a:srgbClr val="15171A"/>
                </a:solidFill>
                <a:latin typeface="inherit"/>
              </a:rPr>
              <a:t>1</a:t>
            </a:r>
            <a:r>
              <a:rPr lang="en-US" dirty="0">
                <a:solidFill>
                  <a:srgbClr val="15171A"/>
                </a:solidFill>
                <a:latin typeface="Georgia"/>
              </a:rPr>
              <a:t>, 0.999 for </a:t>
            </a:r>
            <a:r>
              <a:rPr lang="en-US" dirty="0">
                <a:solidFill>
                  <a:srgbClr val="15171A"/>
                </a:solidFill>
                <a:latin typeface="MJXc-TeX-math-I"/>
              </a:rPr>
              <a:t>β</a:t>
            </a:r>
            <a:r>
              <a:rPr lang="en-US" dirty="0">
                <a:solidFill>
                  <a:srgbClr val="15171A"/>
                </a:solidFill>
                <a:latin typeface="inherit"/>
              </a:rPr>
              <a:t>2</a:t>
            </a:r>
            <a:r>
              <a:rPr lang="en-US" dirty="0">
                <a:solidFill>
                  <a:srgbClr val="15171A"/>
                </a:solidFill>
                <a:latin typeface="Georgia"/>
              </a:rPr>
              <a:t>, and </a:t>
            </a:r>
            <a:r>
              <a:rPr lang="en-US" dirty="0">
                <a:solidFill>
                  <a:srgbClr val="15171A"/>
                </a:solidFill>
                <a:latin typeface="MJXc-TeX-main-R"/>
              </a:rPr>
              <a:t>10^-8</a:t>
            </a:r>
            <a:r>
              <a:rPr lang="en-US" dirty="0">
                <a:solidFill>
                  <a:srgbClr val="15171A"/>
                </a:solidFill>
                <a:latin typeface="Georgia"/>
              </a:rPr>
              <a:t> for </a:t>
            </a:r>
            <a:r>
              <a:rPr lang="en-US" dirty="0">
                <a:solidFill>
                  <a:srgbClr val="15171A"/>
                </a:solidFill>
                <a:latin typeface="MJXc-TeX-math-I"/>
              </a:rPr>
              <a:t>ϵ</a:t>
            </a:r>
            <a:endParaRPr lang="en-US" dirty="0"/>
          </a:p>
        </p:txBody>
      </p:sp>
      <p:pic>
        <p:nvPicPr>
          <p:cNvPr id="8" name="Picture 7" descr="Optimizers in Deep Learning: A Comprehensive Guide">
            <a:extLst>
              <a:ext uri="{FF2B5EF4-FFF2-40B4-BE49-F238E27FC236}">
                <a16:creationId xmlns:a16="http://schemas.microsoft.com/office/drawing/2014/main" id="{31E5ECBD-7E05-E543-5068-418F1D5FD34B}"/>
              </a:ext>
            </a:extLst>
          </p:cNvPr>
          <p:cNvPicPr>
            <a:picLocks noChangeAspect="1"/>
          </p:cNvPicPr>
          <p:nvPr/>
        </p:nvPicPr>
        <p:blipFill>
          <a:blip r:embed="rId5"/>
          <a:stretch>
            <a:fillRect/>
          </a:stretch>
        </p:blipFill>
        <p:spPr>
          <a:xfrm>
            <a:off x="7297947" y="2884702"/>
            <a:ext cx="4554744" cy="3432105"/>
          </a:xfrm>
          <a:prstGeom prst="rect">
            <a:avLst/>
          </a:prstGeom>
        </p:spPr>
      </p:pic>
      <p:pic>
        <p:nvPicPr>
          <p:cNvPr id="9" name="Picture 8">
            <a:extLst>
              <a:ext uri="{FF2B5EF4-FFF2-40B4-BE49-F238E27FC236}">
                <a16:creationId xmlns:a16="http://schemas.microsoft.com/office/drawing/2014/main" id="{DBC7E775-71C1-6C9E-076C-9D9F0040F0F9}"/>
              </a:ext>
            </a:extLst>
          </p:cNvPr>
          <p:cNvPicPr>
            <a:picLocks noChangeAspect="1"/>
          </p:cNvPicPr>
          <p:nvPr/>
        </p:nvPicPr>
        <p:blipFill>
          <a:blip r:embed="rId6"/>
          <a:stretch>
            <a:fillRect/>
          </a:stretch>
        </p:blipFill>
        <p:spPr>
          <a:xfrm>
            <a:off x="2905035" y="3294123"/>
            <a:ext cx="2600684" cy="1549340"/>
          </a:xfrm>
          <a:prstGeom prst="rect">
            <a:avLst/>
          </a:prstGeom>
        </p:spPr>
      </p:pic>
    </p:spTree>
    <p:extLst>
      <p:ext uri="{BB962C8B-B14F-4D97-AF65-F5344CB8AC3E}">
        <p14:creationId xmlns:p14="http://schemas.microsoft.com/office/powerpoint/2010/main" val="1353480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4DCB15-DF6F-B00C-B114-7500B5101E5A}"/>
              </a:ext>
            </a:extLst>
          </p:cNvPr>
          <p:cNvSpPr>
            <a:spLocks noGrp="1"/>
          </p:cNvSpPr>
          <p:nvPr>
            <p:ph type="title"/>
          </p:nvPr>
        </p:nvSpPr>
        <p:spPr>
          <a:xfrm>
            <a:off x="-1235820" y="-61294"/>
            <a:ext cx="9714782" cy="1325880"/>
          </a:xfrm>
        </p:spPr>
        <p:txBody>
          <a:bodyPr anchor="b">
            <a:normAutofit/>
          </a:bodyPr>
          <a:lstStyle/>
          <a:p>
            <a:pPr marL="342900" lvl="1" indent="-342900" algn="ctr">
              <a:buChar char="•"/>
            </a:pPr>
            <a:r>
              <a:rPr lang="en-ZA" sz="3600" b="1">
                <a:solidFill>
                  <a:schemeClr val="tx2"/>
                </a:solidFill>
                <a:latin typeface="+mj-lt"/>
                <a:ea typeface="+mj-lt"/>
                <a:cs typeface="+mj-lt"/>
              </a:rPr>
              <a:t>Data acquisition &amp; pre-processing</a:t>
            </a:r>
            <a:endParaRPr lang="en-US" sz="3600">
              <a:solidFill>
                <a:schemeClr val="tx2"/>
              </a:solidFill>
            </a:endParaRPr>
          </a:p>
          <a:p>
            <a:pPr algn="ctr"/>
            <a:endParaRPr lang="en-US" sz="3600">
              <a:solidFill>
                <a:schemeClr val="tx2"/>
              </a:solidFill>
              <a:ea typeface="Calibri Light"/>
              <a:cs typeface="Calibri Light"/>
            </a:endParaRPr>
          </a:p>
        </p:txBody>
      </p:sp>
      <p:grpSp>
        <p:nvGrpSpPr>
          <p:cNvPr id="27" name="Group 26">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28" name="Freeform: Shape 27">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62DBA7F0-CA1C-DC6B-D10A-84C09F5B7F99}"/>
              </a:ext>
            </a:extLst>
          </p:cNvPr>
          <p:cNvSpPr>
            <a:spLocks noGrp="1"/>
          </p:cNvSpPr>
          <p:nvPr>
            <p:ph idx="1"/>
          </p:nvPr>
        </p:nvSpPr>
        <p:spPr>
          <a:xfrm>
            <a:off x="100182" y="900853"/>
            <a:ext cx="6607762" cy="6376267"/>
          </a:xfrm>
        </p:spPr>
        <p:txBody>
          <a:bodyPr vert="horz" lIns="91440" tIns="45720" rIns="91440" bIns="45720" rtlCol="0" anchor="ctr">
            <a:normAutofit/>
          </a:bodyPr>
          <a:lstStyle/>
          <a:p>
            <a:pPr marL="0" indent="0">
              <a:buNone/>
            </a:pPr>
            <a:r>
              <a:rPr lang="en-AU" sz="1800" b="1" dirty="0">
                <a:solidFill>
                  <a:schemeClr val="tx2"/>
                </a:solidFill>
                <a:latin typeface="Times New Roman"/>
                <a:cs typeface="Times New Roman"/>
              </a:rPr>
              <a:t>Image Database:</a:t>
            </a:r>
            <a:endParaRPr lang="en-US" sz="1800" dirty="0">
              <a:solidFill>
                <a:schemeClr val="tx2"/>
              </a:solidFill>
              <a:latin typeface="Calibri" panose="020F0502020204030204"/>
              <a:ea typeface="Calibri"/>
              <a:cs typeface="Calibri"/>
            </a:endParaRPr>
          </a:p>
          <a:p>
            <a:pPr marL="0" indent="0">
              <a:buNone/>
            </a:pPr>
            <a:r>
              <a:rPr lang="en-AU" sz="1800" dirty="0">
                <a:solidFill>
                  <a:schemeClr val="tx2"/>
                </a:solidFill>
                <a:latin typeface="Times New Roman"/>
                <a:cs typeface="Times New Roman"/>
              </a:rPr>
              <a:t>The dataset for this study was obtained from Kaggle and</a:t>
            </a:r>
            <a:endParaRPr lang="en-US" sz="1800" dirty="0">
              <a:solidFill>
                <a:schemeClr val="tx2"/>
              </a:solidFill>
              <a:latin typeface="Calibri" panose="020F0502020204030204"/>
              <a:ea typeface="Calibri"/>
              <a:cs typeface="Calibri"/>
            </a:endParaRPr>
          </a:p>
          <a:p>
            <a:pPr marL="0" indent="0">
              <a:buNone/>
            </a:pPr>
            <a:r>
              <a:rPr lang="en-AU" sz="1800" dirty="0">
                <a:solidFill>
                  <a:schemeClr val="tx2"/>
                </a:solidFill>
                <a:latin typeface="Times New Roman"/>
                <a:cs typeface="Times New Roman"/>
              </a:rPr>
              <a:t> is therefore publicly available</a:t>
            </a:r>
            <a:r>
              <a:rPr lang="en-ZA" sz="1800" dirty="0">
                <a:solidFill>
                  <a:schemeClr val="tx2"/>
                </a:solidFill>
                <a:ea typeface="+mn-lt"/>
                <a:cs typeface="+mn-lt"/>
              </a:rPr>
              <a:t>The dataset consists of </a:t>
            </a:r>
            <a:endParaRPr lang="en-AU" sz="1800" dirty="0">
              <a:solidFill>
                <a:schemeClr val="tx2"/>
              </a:solidFill>
              <a:latin typeface="Times New Roman"/>
              <a:ea typeface="+mn-lt"/>
              <a:cs typeface="Times New Roman"/>
            </a:endParaRPr>
          </a:p>
          <a:p>
            <a:pPr marL="0" indent="0">
              <a:buNone/>
            </a:pPr>
            <a:r>
              <a:rPr lang="en-ZA" sz="1800" dirty="0">
                <a:solidFill>
                  <a:schemeClr val="tx2"/>
                </a:solidFill>
                <a:ea typeface="+mn-lt"/>
                <a:cs typeface="+mn-lt"/>
              </a:rPr>
              <a:t>2 227 training MRIs and 429test MRIs. There are 826 </a:t>
            </a:r>
            <a:endParaRPr lang="en-AU" sz="1800" dirty="0">
              <a:solidFill>
                <a:schemeClr val="tx2"/>
              </a:solidFill>
              <a:latin typeface="Times New Roman"/>
              <a:ea typeface="+mn-lt"/>
              <a:cs typeface="Times New Roman"/>
            </a:endParaRPr>
          </a:p>
          <a:p>
            <a:pPr marL="0" indent="0">
              <a:buNone/>
            </a:pPr>
            <a:r>
              <a:rPr lang="en-ZA" sz="1800" dirty="0">
                <a:solidFill>
                  <a:schemeClr val="tx2"/>
                </a:solidFill>
                <a:ea typeface="+mn-lt"/>
                <a:cs typeface="+mn-lt"/>
              </a:rPr>
              <a:t>glioma tumour, 247 meningioma tumour, 827 pituitary </a:t>
            </a:r>
            <a:endParaRPr lang="en-AU" sz="1800" dirty="0">
              <a:solidFill>
                <a:schemeClr val="tx2"/>
              </a:solidFill>
              <a:latin typeface="Times New Roman"/>
              <a:ea typeface="+mn-lt"/>
              <a:cs typeface="Times New Roman"/>
            </a:endParaRPr>
          </a:p>
          <a:p>
            <a:pPr marL="0" indent="0">
              <a:buNone/>
            </a:pPr>
            <a:r>
              <a:rPr lang="en-ZA" sz="1800" dirty="0">
                <a:solidFill>
                  <a:schemeClr val="tx2"/>
                </a:solidFill>
                <a:ea typeface="+mn-lt"/>
                <a:cs typeface="+mn-lt"/>
              </a:rPr>
              <a:t>tumour and 327 no tumour MRIs in the train dataset. </a:t>
            </a:r>
            <a:endParaRPr lang="en-AU" sz="1800" dirty="0">
              <a:solidFill>
                <a:schemeClr val="tx2"/>
              </a:solidFill>
              <a:latin typeface="Times New Roman"/>
              <a:ea typeface="+mn-lt"/>
              <a:cs typeface="Times New Roman"/>
            </a:endParaRPr>
          </a:p>
          <a:p>
            <a:pPr marL="0" indent="0">
              <a:buNone/>
            </a:pPr>
            <a:r>
              <a:rPr lang="en-ZA" sz="1800" dirty="0">
                <a:solidFill>
                  <a:schemeClr val="tx2"/>
                </a:solidFill>
                <a:ea typeface="+mn-lt"/>
                <a:cs typeface="+mn-lt"/>
              </a:rPr>
              <a:t>The test dataset consists of 98 pituitary, 100 glioma, 127 meningioma, and 104 no tumour MRIs.</a:t>
            </a:r>
            <a:endParaRPr lang="en-AU" sz="1800" dirty="0">
              <a:solidFill>
                <a:schemeClr val="tx2"/>
              </a:solidFill>
              <a:latin typeface="Times New Roman"/>
              <a:cs typeface="Times New Roman"/>
            </a:endParaRPr>
          </a:p>
          <a:p>
            <a:pPr marL="0" indent="0">
              <a:buNone/>
            </a:pPr>
            <a:endParaRPr lang="en-ZA" sz="1800" dirty="0">
              <a:solidFill>
                <a:schemeClr val="tx2"/>
              </a:solidFill>
              <a:latin typeface="Calibri"/>
              <a:ea typeface="Calibri"/>
              <a:cs typeface="Calibri"/>
            </a:endParaRPr>
          </a:p>
          <a:p>
            <a:pPr marL="0" indent="0">
              <a:buNone/>
            </a:pPr>
            <a:r>
              <a:rPr lang="en-ZA" sz="2400" b="1" dirty="0">
                <a:solidFill>
                  <a:srgbClr val="000000"/>
                </a:solidFill>
                <a:latin typeface="Calibri Light"/>
                <a:ea typeface="Calibri Light"/>
                <a:cs typeface="Calibri Light"/>
              </a:rPr>
              <a:t>Image Pre-Processing:</a:t>
            </a:r>
            <a:endParaRPr lang="en-ZA" dirty="0"/>
          </a:p>
          <a:p>
            <a:pPr marL="0" indent="0">
              <a:buNone/>
            </a:pPr>
            <a:r>
              <a:rPr lang="en-AU" sz="1800" dirty="0">
                <a:solidFill>
                  <a:srgbClr val="000000"/>
                </a:solidFill>
                <a:latin typeface="Times New Roman"/>
                <a:ea typeface="Calibri Light"/>
                <a:cs typeface="Times New Roman"/>
              </a:rPr>
              <a:t>The MRIs came in different sizes and were therefore resized to suit the different models. The MRIs were also normalized. Normalization is important to ensures that each pixel has a similar data distribution to the other pixels. Normalization makes the network converge fast. The below figure shows a sample of a pre-processed image.</a:t>
            </a:r>
            <a:endParaRPr lang="en-ZA" dirty="0"/>
          </a:p>
          <a:p>
            <a:pPr marL="0" indent="0">
              <a:buNone/>
            </a:pPr>
            <a:endParaRPr lang="en-ZA" sz="2400" b="1" dirty="0">
              <a:solidFill>
                <a:srgbClr val="000000"/>
              </a:solidFill>
              <a:latin typeface="Calibri Light"/>
              <a:ea typeface="Calibri Light"/>
              <a:cs typeface="Calibri Light"/>
            </a:endParaRPr>
          </a:p>
          <a:p>
            <a:endParaRPr lang="en-AU" sz="1800">
              <a:solidFill>
                <a:schemeClr val="tx2"/>
              </a:solidFill>
              <a:latin typeface="Times New Roman"/>
              <a:cs typeface="Times New Roman"/>
            </a:endParaRPr>
          </a:p>
        </p:txBody>
      </p:sp>
      <p:grpSp>
        <p:nvGrpSpPr>
          <p:cNvPr id="33" name="Group 32">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34" name="Freeform: Shape 33">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7" name="Freeform: Shape 36">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close-up of a brain scan&#10;&#10;Description automatically generated">
            <a:extLst>
              <a:ext uri="{FF2B5EF4-FFF2-40B4-BE49-F238E27FC236}">
                <a16:creationId xmlns:a16="http://schemas.microsoft.com/office/drawing/2014/main" id="{E84E6024-5CD4-D794-827D-C1616DDC13F6}"/>
              </a:ext>
            </a:extLst>
          </p:cNvPr>
          <p:cNvPicPr>
            <a:picLocks noChangeAspect="1"/>
          </p:cNvPicPr>
          <p:nvPr/>
        </p:nvPicPr>
        <p:blipFill>
          <a:blip r:embed="rId2"/>
          <a:stretch>
            <a:fillRect/>
          </a:stretch>
        </p:blipFill>
        <p:spPr>
          <a:xfrm>
            <a:off x="5322321" y="1059511"/>
            <a:ext cx="7111298" cy="2359886"/>
          </a:xfrm>
          <a:prstGeom prst="rect">
            <a:avLst/>
          </a:prstGeom>
        </p:spPr>
      </p:pic>
      <p:pic>
        <p:nvPicPr>
          <p:cNvPr id="7" name="Content Placeholder 9" descr="A picture containing dark&#10;&#10;Description automatically generated">
            <a:extLst>
              <a:ext uri="{FF2B5EF4-FFF2-40B4-BE49-F238E27FC236}">
                <a16:creationId xmlns:a16="http://schemas.microsoft.com/office/drawing/2014/main" id="{F83C92B5-9F2B-FEF6-1A76-FD81C31BF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3587" y="3559665"/>
            <a:ext cx="5154341" cy="2749346"/>
          </a:xfrm>
          <a:prstGeom prst="rect">
            <a:avLst/>
          </a:prstGeom>
        </p:spPr>
      </p:pic>
    </p:spTree>
    <p:extLst>
      <p:ext uri="{BB962C8B-B14F-4D97-AF65-F5344CB8AC3E}">
        <p14:creationId xmlns:p14="http://schemas.microsoft.com/office/powerpoint/2010/main" val="1579843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190F-B49E-120B-8FCF-43DA977BF1E1}"/>
              </a:ext>
            </a:extLst>
          </p:cNvPr>
          <p:cNvSpPr>
            <a:spLocks noGrp="1"/>
          </p:cNvSpPr>
          <p:nvPr>
            <p:ph type="title"/>
          </p:nvPr>
        </p:nvSpPr>
        <p:spPr>
          <a:xfrm>
            <a:off x="176842" y="91955"/>
            <a:ext cx="10515600" cy="1325563"/>
          </a:xfrm>
        </p:spPr>
        <p:txBody>
          <a:bodyPr/>
          <a:lstStyle/>
          <a:p>
            <a:pPr lvl="1"/>
            <a:r>
              <a:rPr lang="en-ZA" sz="2800" b="1" dirty="0"/>
              <a:t>Data training and fine tunning</a:t>
            </a:r>
            <a:endParaRPr lang="en-US" sz="2800"/>
          </a:p>
          <a:p>
            <a:pPr marL="342900" lvl="2" indent="-342900">
              <a:buChar char="•"/>
            </a:pPr>
            <a:endParaRPr lang="en-ZA" sz="2800" b="1" dirty="0">
              <a:latin typeface="Calibri Light"/>
              <a:ea typeface="Calibri Light"/>
              <a:cs typeface="Calibri Light"/>
            </a:endParaRP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0E55BA54-882B-8038-0A19-68BE73FDA37C}"/>
              </a:ext>
            </a:extLst>
          </p:cNvPr>
          <p:cNvSpPr>
            <a:spLocks noGrp="1"/>
          </p:cNvSpPr>
          <p:nvPr>
            <p:ph idx="1"/>
          </p:nvPr>
        </p:nvSpPr>
        <p:spPr>
          <a:xfrm>
            <a:off x="176843" y="704191"/>
            <a:ext cx="11838316" cy="6220393"/>
          </a:xfrm>
        </p:spPr>
        <p:txBody>
          <a:bodyPr vert="horz" lIns="91440" tIns="45720" rIns="91440" bIns="45720" rtlCol="0" anchor="t">
            <a:normAutofit lnSpcReduction="10000"/>
          </a:bodyPr>
          <a:lstStyle/>
          <a:p>
            <a:pPr marL="0" indent="0">
              <a:buNone/>
            </a:pPr>
            <a:r>
              <a:rPr lang="en-AU" sz="2000" dirty="0">
                <a:latin typeface="Times New Roman"/>
                <a:ea typeface="Calibri"/>
                <a:cs typeface="Times New Roman"/>
              </a:rPr>
              <a:t>The models used for the project were originally trained with the ImageNet dataset that is comprised of 1.2 million images that belong to 1000 </a:t>
            </a:r>
            <a:r>
              <a:rPr lang="en-AU" sz="2000" err="1">
                <a:latin typeface="Times New Roman"/>
                <a:ea typeface="Calibri"/>
                <a:cs typeface="Times New Roman"/>
              </a:rPr>
              <a:t>categories.Tumor</a:t>
            </a:r>
            <a:r>
              <a:rPr lang="en-AU" sz="2000" dirty="0">
                <a:latin typeface="Times New Roman"/>
                <a:ea typeface="Calibri"/>
                <a:cs typeface="Times New Roman"/>
              </a:rPr>
              <a:t> classification was done using transfer learning with EfficientNetB7. Transfer learning is a machine learning method that reuses a model trained on one task on another related task.</a:t>
            </a:r>
            <a:r>
              <a:rPr lang="en-ZA" sz="2000" err="1">
                <a:ea typeface="+mn-lt"/>
                <a:cs typeface="+mn-lt"/>
              </a:rPr>
              <a:t>EfficientNet</a:t>
            </a:r>
            <a:r>
              <a:rPr lang="en-ZA" sz="2000" dirty="0">
                <a:ea typeface="+mn-lt"/>
                <a:cs typeface="+mn-lt"/>
              </a:rPr>
              <a:t> put forward a method called compound scaling. Compound scaling is a constant ratio to scale the network in all dimensions(width, resolution and depth). Compound scaling also solves the problem of the extent to which the network should be scaled therefore increasing accuracy of the network and also decreasing the need for manual tuning.</a:t>
            </a:r>
            <a:endParaRPr lang="en-AU" sz="2000" dirty="0">
              <a:latin typeface="Times New Roman"/>
              <a:ea typeface="Calibri"/>
              <a:cs typeface="Times New Roman"/>
            </a:endParaRPr>
          </a:p>
          <a:p>
            <a:r>
              <a:rPr lang="en-AU" sz="2400" b="1" dirty="0">
                <a:latin typeface="Times New Roman"/>
                <a:ea typeface="Calibri"/>
                <a:cs typeface="Times New Roman"/>
              </a:rPr>
              <a:t>Fine Tunning</a:t>
            </a:r>
            <a:endParaRPr lang="en-ZA" sz="2400">
              <a:latin typeface="Calibri"/>
              <a:ea typeface="Calibri"/>
              <a:cs typeface="Calibri"/>
            </a:endParaRPr>
          </a:p>
          <a:p>
            <a:pPr marL="0" indent="0">
              <a:buNone/>
            </a:pPr>
            <a:r>
              <a:rPr lang="en-ZA" sz="2000" dirty="0">
                <a:ea typeface="+mn-lt"/>
                <a:cs typeface="+mn-lt"/>
              </a:rPr>
              <a:t>For this phase we tuned the following hyperparameters of the models, batch size, epochs, optimization method, and dropout values. For optimizers, we used only 5 optimizers to see which one works best, namely, SGD, RMSprop, Adam, </a:t>
            </a:r>
            <a:r>
              <a:rPr lang="en-ZA" sz="2000" err="1">
                <a:ea typeface="+mn-lt"/>
                <a:cs typeface="+mn-lt"/>
              </a:rPr>
              <a:t>Adagrad</a:t>
            </a:r>
            <a:r>
              <a:rPr lang="en-ZA" sz="2000" dirty="0">
                <a:ea typeface="+mn-lt"/>
                <a:cs typeface="+mn-lt"/>
              </a:rPr>
              <a:t>, and </a:t>
            </a:r>
            <a:r>
              <a:rPr lang="en-ZA" sz="2000" err="1">
                <a:ea typeface="+mn-lt"/>
                <a:cs typeface="+mn-lt"/>
              </a:rPr>
              <a:t>Adadelta</a:t>
            </a:r>
            <a:r>
              <a:rPr lang="en-ZA" sz="2000" dirty="0">
                <a:ea typeface="+mn-lt"/>
                <a:cs typeface="+mn-lt"/>
              </a:rPr>
              <a:t>. For number of epochs, we used only 4 epochs to choose the best performer from namely, 1, 2, 5, 10. With Batch size we used these batch sizes to choose the optimum batch size, namely, 8 and 16. For dropout value we used the following values to optimise the dropout of the model, values 0.5, 0.6, 0.7, 0.8, and 0.9.</a:t>
            </a:r>
            <a:endParaRPr lang="en-ZA" sz="2000">
              <a:latin typeface="Calibri"/>
              <a:ea typeface="Calibri"/>
              <a:cs typeface="Calibri"/>
            </a:endParaRPr>
          </a:p>
          <a:p>
            <a:pPr marL="0" indent="0">
              <a:buNone/>
            </a:pPr>
            <a:endParaRPr lang="en-ZA" sz="2000" b="1" dirty="0">
              <a:ea typeface="+mn-lt"/>
              <a:cs typeface="+mn-lt"/>
            </a:endParaRPr>
          </a:p>
          <a:p>
            <a:pPr marL="0" indent="0">
              <a:buNone/>
            </a:pPr>
            <a:r>
              <a:rPr lang="en-ZA" b="1" dirty="0">
                <a:ea typeface="+mn-lt"/>
                <a:cs typeface="+mn-lt"/>
              </a:rPr>
              <a:t>Segmentation</a:t>
            </a:r>
            <a:endParaRPr lang="en-ZA" b="1">
              <a:latin typeface="Calibri"/>
              <a:ea typeface="Calibri"/>
              <a:cs typeface="Calibri"/>
            </a:endParaRPr>
          </a:p>
          <a:p>
            <a:pPr marL="0" indent="0">
              <a:buNone/>
            </a:pPr>
            <a:r>
              <a:rPr lang="en-ZA" sz="2000" dirty="0">
                <a:latin typeface="Times New Roman"/>
                <a:ea typeface="Calibri"/>
                <a:cs typeface="Times New Roman"/>
              </a:rPr>
              <a:t>The quality of the images is first enhanced by brightening the image. Then we use contrast enhancing to enhance local contrast of the brain MRI to help brighten the area with the </a:t>
            </a:r>
            <a:r>
              <a:rPr lang="en-ZA" sz="2000" err="1">
                <a:latin typeface="Times New Roman"/>
                <a:ea typeface="Calibri"/>
                <a:cs typeface="Times New Roman"/>
              </a:rPr>
              <a:t>tumor</a:t>
            </a:r>
            <a:r>
              <a:rPr lang="en-ZA" sz="2000" dirty="0">
                <a:latin typeface="Times New Roman"/>
                <a:ea typeface="Calibri"/>
                <a:cs typeface="Times New Roman"/>
              </a:rPr>
              <a:t>. Then the image was changed to a grayscale image. MRI images often have noise because of the equipment used to collect the images, so the noise was removed. Then thresholding is used to segment the part of the </a:t>
            </a:r>
            <a:r>
              <a:rPr lang="en-ZA" sz="2000" err="1">
                <a:latin typeface="Times New Roman"/>
                <a:ea typeface="Calibri"/>
                <a:cs typeface="Times New Roman"/>
              </a:rPr>
              <a:t>tumor</a:t>
            </a:r>
            <a:r>
              <a:rPr lang="en-ZA" sz="2000" dirty="0">
                <a:latin typeface="Times New Roman"/>
                <a:ea typeface="Calibri"/>
                <a:cs typeface="Times New Roman"/>
              </a:rPr>
              <a:t>.</a:t>
            </a:r>
          </a:p>
          <a:p>
            <a:endParaRPr lang="en-AU" sz="2000" dirty="0">
              <a:latin typeface="Times New Roman"/>
              <a:ea typeface="Calibri"/>
              <a:cs typeface="Times New Roman"/>
            </a:endParaRPr>
          </a:p>
        </p:txBody>
      </p:sp>
    </p:spTree>
    <p:extLst>
      <p:ext uri="{BB962C8B-B14F-4D97-AF65-F5344CB8AC3E}">
        <p14:creationId xmlns:p14="http://schemas.microsoft.com/office/powerpoint/2010/main" val="4222090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BD536168-E021-44BC-8D96-64A3F1A7801F}"/>
              </a:ext>
            </a:extLst>
          </p:cNvPr>
          <p:cNvSpPr>
            <a:spLocks noGrp="1"/>
          </p:cNvSpPr>
          <p:nvPr>
            <p:ph type="title"/>
          </p:nvPr>
        </p:nvSpPr>
        <p:spPr>
          <a:xfrm>
            <a:off x="-724102" y="-52318"/>
            <a:ext cx="7655427" cy="739881"/>
          </a:xfrm>
          <a:prstGeom prst="ellipse">
            <a:avLst/>
          </a:prstGeom>
        </p:spPr>
        <p:txBody>
          <a:bodyPr vert="horz" lIns="91440" tIns="45720" rIns="91440" bIns="45720" rtlCol="0" anchor="b">
            <a:normAutofit/>
          </a:bodyPr>
          <a:lstStyle/>
          <a:p>
            <a:r>
              <a:rPr lang="en-US" sz="3100" dirty="0"/>
              <a:t>Segmentation cont..</a:t>
            </a:r>
          </a:p>
        </p:txBody>
      </p:sp>
      <p:pic>
        <p:nvPicPr>
          <p:cNvPr id="5" name="Content Placeholder 4">
            <a:extLst>
              <a:ext uri="{FF2B5EF4-FFF2-40B4-BE49-F238E27FC236}">
                <a16:creationId xmlns:a16="http://schemas.microsoft.com/office/drawing/2014/main" id="{A0030592-613A-40A1-A200-C8B91F7EB1A8}"/>
              </a:ext>
            </a:extLst>
          </p:cNvPr>
          <p:cNvPicPr>
            <a:picLocks noGrp="1" noChangeAspect="1"/>
          </p:cNvPicPr>
          <p:nvPr>
            <p:ph idx="1"/>
          </p:nvPr>
        </p:nvPicPr>
        <p:blipFill>
          <a:blip r:embed="rId2"/>
          <a:stretch>
            <a:fillRect/>
          </a:stretch>
        </p:blipFill>
        <p:spPr>
          <a:xfrm>
            <a:off x="8489763" y="123407"/>
            <a:ext cx="3031531" cy="3365190"/>
          </a:xfrm>
          <a:prstGeom prst="rect">
            <a:avLst/>
          </a:prstGeom>
        </p:spPr>
      </p:pic>
      <p:sp>
        <p:nvSpPr>
          <p:cNvPr id="29" name="Freeform: Shape 28">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2FE186-1AD7-162D-E479-19C895B04B2A}"/>
              </a:ext>
            </a:extLst>
          </p:cNvPr>
          <p:cNvSpPr txBox="1"/>
          <p:nvPr/>
        </p:nvSpPr>
        <p:spPr>
          <a:xfrm>
            <a:off x="233871" y="843472"/>
            <a:ext cx="7571755" cy="21595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ZA" sz="2000" dirty="0">
                <a:latin typeface="Times New Roman"/>
                <a:cs typeface="Times New Roman"/>
              </a:rPr>
              <a:t>The thresholding makes the parts of the image that have pixel values that are above the threshold white while the parts of the image that have pixel values less than the threshold black.  The area with the </a:t>
            </a:r>
            <a:r>
              <a:rPr lang="en-ZA" sz="2000" err="1">
                <a:latin typeface="Times New Roman"/>
                <a:cs typeface="Times New Roman"/>
              </a:rPr>
              <a:t>tumor</a:t>
            </a:r>
            <a:r>
              <a:rPr lang="en-ZA" sz="2000" dirty="0">
                <a:latin typeface="Times New Roman"/>
                <a:cs typeface="Times New Roman"/>
              </a:rPr>
              <a:t> will be the white region as the </a:t>
            </a:r>
            <a:r>
              <a:rPr lang="en-ZA" sz="2000" err="1">
                <a:latin typeface="Times New Roman"/>
                <a:cs typeface="Times New Roman"/>
              </a:rPr>
              <a:t>tumor</a:t>
            </a:r>
            <a:r>
              <a:rPr lang="en-ZA" sz="2000" dirty="0">
                <a:latin typeface="Times New Roman"/>
                <a:cs typeface="Times New Roman"/>
              </a:rPr>
              <a:t> is brighter than normal parts of the brain.</a:t>
            </a:r>
          </a:p>
          <a:p>
            <a:pPr marL="285750" indent="-285750">
              <a:lnSpc>
                <a:spcPct val="90000"/>
              </a:lnSpc>
              <a:spcBef>
                <a:spcPts val="1000"/>
              </a:spcBef>
              <a:buFont typeface="Arial"/>
              <a:buChar char="•"/>
            </a:pPr>
            <a:endParaRPr lang="en-ZA" sz="2000" dirty="0">
              <a:ea typeface="Calibri"/>
              <a:cs typeface="Calibri"/>
            </a:endParaRPr>
          </a:p>
          <a:p>
            <a:pPr algn="l"/>
            <a:endParaRPr lang="en-US" dirty="0">
              <a:ea typeface="Calibri"/>
              <a:cs typeface="Calibri"/>
            </a:endParaRPr>
          </a:p>
        </p:txBody>
      </p:sp>
      <p:sp>
        <p:nvSpPr>
          <p:cNvPr id="6" name="TextBox 5">
            <a:extLst>
              <a:ext uri="{FF2B5EF4-FFF2-40B4-BE49-F238E27FC236}">
                <a16:creationId xmlns:a16="http://schemas.microsoft.com/office/drawing/2014/main" id="{8B87A180-D7DD-84EE-7FB1-F920B1FEA386}"/>
              </a:ext>
            </a:extLst>
          </p:cNvPr>
          <p:cNvSpPr txBox="1"/>
          <p:nvPr/>
        </p:nvSpPr>
        <p:spPr>
          <a:xfrm>
            <a:off x="336429" y="3483155"/>
            <a:ext cx="46228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ZA" sz="2800" b="1" dirty="0">
                <a:latin typeface="Calibri Light"/>
                <a:ea typeface="Calibri Light"/>
                <a:cs typeface="Calibri Light"/>
              </a:rPr>
              <a:t>Results Analysis of model:-</a:t>
            </a:r>
            <a:endParaRPr lang="en-US" sz="2800">
              <a:ea typeface="Calibri"/>
              <a:cs typeface="Calibri"/>
            </a:endParaRPr>
          </a:p>
        </p:txBody>
      </p:sp>
      <p:sp>
        <p:nvSpPr>
          <p:cNvPr id="7" name="TextBox 6">
            <a:extLst>
              <a:ext uri="{FF2B5EF4-FFF2-40B4-BE49-F238E27FC236}">
                <a16:creationId xmlns:a16="http://schemas.microsoft.com/office/drawing/2014/main" id="{F06F16D8-673F-AA15-2B05-774C3BD8DB52}"/>
              </a:ext>
            </a:extLst>
          </p:cNvPr>
          <p:cNvSpPr txBox="1"/>
          <p:nvPr/>
        </p:nvSpPr>
        <p:spPr>
          <a:xfrm>
            <a:off x="351446" y="4230458"/>
            <a:ext cx="920885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ZA" sz="2000" dirty="0">
                <a:ea typeface="Calibri"/>
                <a:cs typeface="Calibri"/>
              </a:rPr>
              <a:t>Fine-tuning of hyperparameters was done to see which hyper-parameters give the best results. The optimum parameters were then used to train the model. The model was trained using 5 different optimizers, 4 different epochs, 2 batch sizes and 5 dropouts. The time it took to train the model was retrieved. The model was first fitted using 4 epochs, a batch size of 8 and a dropout value of 0.5 and the optimizer used was the Adam optimizer. The model gave an accuracy of 95% and ran for 95 minutes</a:t>
            </a:r>
            <a:endParaRPr lang="en-US" sz="2000">
              <a:ea typeface="Calibri"/>
              <a:cs typeface="Calibri"/>
            </a:endParaRPr>
          </a:p>
        </p:txBody>
      </p:sp>
    </p:spTree>
    <p:extLst>
      <p:ext uri="{BB962C8B-B14F-4D97-AF65-F5344CB8AC3E}">
        <p14:creationId xmlns:p14="http://schemas.microsoft.com/office/powerpoint/2010/main" val="1431710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F670F-E4D0-F78A-06E7-6831956D941C}"/>
              </a:ext>
            </a:extLst>
          </p:cNvPr>
          <p:cNvSpPr>
            <a:spLocks noGrp="1"/>
          </p:cNvSpPr>
          <p:nvPr>
            <p:ph type="title"/>
          </p:nvPr>
        </p:nvSpPr>
        <p:spPr>
          <a:xfrm>
            <a:off x="4313" y="235729"/>
            <a:ext cx="10515600" cy="1325563"/>
          </a:xfrm>
        </p:spPr>
        <p:txBody>
          <a:bodyPr>
            <a:normAutofit/>
          </a:bodyPr>
          <a:lstStyle/>
          <a:p>
            <a:r>
              <a:rPr lang="en-GB" sz="3700" dirty="0">
                <a:ea typeface="Calibri Light"/>
                <a:cs typeface="Calibri Light"/>
              </a:rPr>
              <a:t>Model development and fine-tuning</a:t>
            </a:r>
            <a:br>
              <a:rPr lang="en-GB" sz="3700" dirty="0">
                <a:ea typeface="Calibri Light"/>
                <a:cs typeface="Calibri Light"/>
              </a:rPr>
            </a:br>
            <a:r>
              <a:rPr lang="en-US" sz="2400" b="1" dirty="0">
                <a:solidFill>
                  <a:srgbClr val="1F2328"/>
                </a:solidFill>
              </a:rPr>
              <a:t>EfficientNetB7 - Batch size and Epochs</a:t>
            </a:r>
            <a:endParaRPr lang="en-US" sz="2400" b="1" dirty="0">
              <a:ea typeface="Calibri Light"/>
              <a:cs typeface="Calibri Light"/>
            </a:endParaRPr>
          </a:p>
          <a:p>
            <a:endParaRPr lang="en-GB" sz="2400" dirty="0">
              <a:ea typeface="Calibri Light"/>
              <a:cs typeface="Calibri Light"/>
            </a:endParaRP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A8F8BC96-8F88-5B37-6989-390CBEC382C0}"/>
              </a:ext>
            </a:extLst>
          </p:cNvPr>
          <p:cNvSpPr>
            <a:spLocks noGrp="1"/>
          </p:cNvSpPr>
          <p:nvPr>
            <p:ph idx="1"/>
          </p:nvPr>
        </p:nvSpPr>
        <p:spPr>
          <a:xfrm>
            <a:off x="-168215" y="847965"/>
            <a:ext cx="5138468" cy="4351338"/>
          </a:xfrm>
        </p:spPr>
        <p:txBody>
          <a:bodyPr vert="horz" lIns="91440" tIns="45720" rIns="91440" bIns="45720" rtlCol="0" anchor="t">
            <a:normAutofit/>
          </a:bodyPr>
          <a:lstStyle/>
          <a:p>
            <a:pPr>
              <a:buNone/>
            </a:pPr>
            <a:r>
              <a:rPr lang="en-ZA" sz="2000" dirty="0">
                <a:solidFill>
                  <a:srgbClr val="404040"/>
                </a:solidFill>
                <a:ea typeface="+mn-lt"/>
                <a:cs typeface="+mn-lt"/>
              </a:rPr>
              <a:t>     Batch size and epochs were </a:t>
            </a:r>
            <a:r>
              <a:rPr lang="en-ZA" sz="2000" err="1">
                <a:solidFill>
                  <a:srgbClr val="404040"/>
                </a:solidFill>
                <a:ea typeface="+mn-lt"/>
                <a:cs typeface="+mn-lt"/>
              </a:rPr>
              <a:t>fine tuned</a:t>
            </a:r>
            <a:r>
              <a:rPr lang="en-ZA" sz="2000" dirty="0">
                <a:solidFill>
                  <a:srgbClr val="404040"/>
                </a:solidFill>
                <a:ea typeface="+mn-lt"/>
                <a:cs typeface="+mn-lt"/>
              </a:rPr>
              <a:t> at the same time. The below table shows the results for the 2 batch sizes and 4 epochs.</a:t>
            </a:r>
            <a:r>
              <a:rPr lang="en-AU" sz="2000" dirty="0">
                <a:solidFill>
                  <a:srgbClr val="404040"/>
                </a:solidFill>
                <a:latin typeface="Times New Roman"/>
                <a:ea typeface="+mn-lt"/>
                <a:cs typeface="Times New Roman"/>
              </a:rPr>
              <a:t>The highest accuracy was obtained from using 10 epochs and a batch size of 16</a:t>
            </a:r>
            <a:endParaRPr lang="en-US" sz="2000" dirty="0">
              <a:ea typeface="Calibri"/>
              <a:cs typeface="Calibri"/>
            </a:endParaRPr>
          </a:p>
          <a:p>
            <a:pPr marL="0" indent="0">
              <a:buNone/>
            </a:pPr>
            <a:endParaRPr lang="en-US" sz="2000" b="1" dirty="0">
              <a:solidFill>
                <a:srgbClr val="404040"/>
              </a:solidFill>
              <a:latin typeface="Trebuchet MS"/>
              <a:ea typeface="Calibri"/>
              <a:cs typeface="Calibri"/>
            </a:endParaRPr>
          </a:p>
          <a:p>
            <a:endParaRPr lang="en-US" dirty="0">
              <a:ea typeface="Calibri"/>
              <a:cs typeface="Calibri"/>
            </a:endParaRPr>
          </a:p>
        </p:txBody>
      </p:sp>
      <p:pic>
        <p:nvPicPr>
          <p:cNvPr id="6" name="Picture 5" descr="FineTuning">
            <a:extLst>
              <a:ext uri="{FF2B5EF4-FFF2-40B4-BE49-F238E27FC236}">
                <a16:creationId xmlns:a16="http://schemas.microsoft.com/office/drawing/2014/main" id="{E00AEC81-EE00-A365-EE14-58E9F02271F9}"/>
              </a:ext>
            </a:extLst>
          </p:cNvPr>
          <p:cNvPicPr>
            <a:picLocks noChangeAspect="1"/>
          </p:cNvPicPr>
          <p:nvPr/>
        </p:nvPicPr>
        <p:blipFill>
          <a:blip r:embed="rId2"/>
          <a:stretch>
            <a:fillRect/>
          </a:stretch>
        </p:blipFill>
        <p:spPr>
          <a:xfrm>
            <a:off x="4882551" y="904633"/>
            <a:ext cx="7444596" cy="5925750"/>
          </a:xfrm>
          <a:prstGeom prst="rect">
            <a:avLst/>
          </a:prstGeom>
        </p:spPr>
      </p:pic>
      <p:pic>
        <p:nvPicPr>
          <p:cNvPr id="7" name="Picture 6" descr="A table with numbers and a number on it&#10;&#10;Description automatically generated">
            <a:extLst>
              <a:ext uri="{FF2B5EF4-FFF2-40B4-BE49-F238E27FC236}">
                <a16:creationId xmlns:a16="http://schemas.microsoft.com/office/drawing/2014/main" id="{6D595E68-C216-E67A-D342-C25FC5AD804A}"/>
              </a:ext>
            </a:extLst>
          </p:cNvPr>
          <p:cNvPicPr>
            <a:picLocks noChangeAspect="1"/>
          </p:cNvPicPr>
          <p:nvPr/>
        </p:nvPicPr>
        <p:blipFill>
          <a:blip r:embed="rId3"/>
          <a:stretch>
            <a:fillRect/>
          </a:stretch>
        </p:blipFill>
        <p:spPr>
          <a:xfrm>
            <a:off x="161202" y="2421147"/>
            <a:ext cx="4120200" cy="4114800"/>
          </a:xfrm>
          <a:prstGeom prst="rect">
            <a:avLst/>
          </a:prstGeom>
        </p:spPr>
      </p:pic>
    </p:spTree>
    <p:extLst>
      <p:ext uri="{BB962C8B-B14F-4D97-AF65-F5344CB8AC3E}">
        <p14:creationId xmlns:p14="http://schemas.microsoft.com/office/powerpoint/2010/main" val="1880971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D85E2-4F1D-E160-5DD0-4E0F67E9045D}"/>
              </a:ext>
            </a:extLst>
          </p:cNvPr>
          <p:cNvSpPr>
            <a:spLocks noGrp="1"/>
          </p:cNvSpPr>
          <p:nvPr>
            <p:ph type="title"/>
          </p:nvPr>
        </p:nvSpPr>
        <p:spPr>
          <a:xfrm>
            <a:off x="263106" y="149465"/>
            <a:ext cx="10515600" cy="1325563"/>
          </a:xfrm>
        </p:spPr>
        <p:txBody>
          <a:bodyPr/>
          <a:lstStyle/>
          <a:p>
            <a:r>
              <a:rPr lang="en-US" sz="2400" b="1" dirty="0">
                <a:solidFill>
                  <a:srgbClr val="1F2328"/>
                </a:solidFill>
              </a:rPr>
              <a:t>EfficientNetB7 – Dropout:</a:t>
            </a:r>
            <a:endParaRPr lang="en-US" sz="2400" b="1" dirty="0"/>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C3601636-CD5C-A040-16F5-2545E94CCEE2}"/>
              </a:ext>
            </a:extLst>
          </p:cNvPr>
          <p:cNvSpPr>
            <a:spLocks noGrp="1"/>
          </p:cNvSpPr>
          <p:nvPr>
            <p:ph idx="1"/>
          </p:nvPr>
        </p:nvSpPr>
        <p:spPr>
          <a:xfrm>
            <a:off x="-211347" y="819210"/>
            <a:ext cx="4074544" cy="4351338"/>
          </a:xfrm>
        </p:spPr>
        <p:txBody>
          <a:bodyPr vert="horz" lIns="91440" tIns="45720" rIns="91440" bIns="45720" rtlCol="0" anchor="t">
            <a:normAutofit/>
          </a:bodyPr>
          <a:lstStyle/>
          <a:p>
            <a:r>
              <a:rPr lang="en-ZA" sz="2000" dirty="0">
                <a:solidFill>
                  <a:srgbClr val="000000"/>
                </a:solidFill>
                <a:latin typeface="Calibri"/>
                <a:ea typeface="Calibri"/>
                <a:cs typeface="Calibri"/>
              </a:rPr>
              <a:t>Dropout values were  fine-tuned, it shows the accuracy of each dropout value while the other hyper-parameters remained the same.</a:t>
            </a:r>
            <a:endParaRPr lang="en-US" sz="2000" dirty="0">
              <a:solidFill>
                <a:srgbClr val="000000"/>
              </a:solidFill>
              <a:latin typeface="Calibri"/>
              <a:ea typeface="Calibri"/>
              <a:cs typeface="Calibri"/>
            </a:endParaRPr>
          </a:p>
          <a:p>
            <a:r>
              <a:rPr lang="en-AU" sz="2000" dirty="0">
                <a:solidFill>
                  <a:srgbClr val="000000"/>
                </a:solidFill>
                <a:latin typeface="Times New Roman"/>
                <a:cs typeface="Times New Roman"/>
              </a:rPr>
              <a:t>The dropout value 0.6 got the highest accuracy while the dropout value of 0.9 got the lowest accuracy. </a:t>
            </a:r>
            <a:endParaRPr lang="en-US" dirty="0"/>
          </a:p>
          <a:p>
            <a:pPr marL="0" indent="0">
              <a:buNone/>
            </a:pPr>
            <a:endParaRPr lang="en-US" dirty="0">
              <a:ea typeface="Calibri"/>
              <a:cs typeface="Calibri"/>
            </a:endParaRPr>
          </a:p>
        </p:txBody>
      </p:sp>
      <p:pic>
        <p:nvPicPr>
          <p:cNvPr id="4" name="Picture 3" descr="efn_drop.png">
            <a:extLst>
              <a:ext uri="{FF2B5EF4-FFF2-40B4-BE49-F238E27FC236}">
                <a16:creationId xmlns:a16="http://schemas.microsoft.com/office/drawing/2014/main" id="{7BF8BFF9-E5D8-2695-F515-1E55E2DCE7EB}"/>
              </a:ext>
            </a:extLst>
          </p:cNvPr>
          <p:cNvPicPr>
            <a:picLocks noChangeAspect="1"/>
          </p:cNvPicPr>
          <p:nvPr/>
        </p:nvPicPr>
        <p:blipFill>
          <a:blip r:embed="rId2"/>
          <a:stretch>
            <a:fillRect/>
          </a:stretch>
        </p:blipFill>
        <p:spPr>
          <a:xfrm>
            <a:off x="3818627" y="381165"/>
            <a:ext cx="8321613" cy="6138801"/>
          </a:xfrm>
          <a:prstGeom prst="rect">
            <a:avLst/>
          </a:prstGeom>
        </p:spPr>
      </p:pic>
      <p:pic>
        <p:nvPicPr>
          <p:cNvPr id="5" name="Picture 4" descr="A screenshot of a graph&#10;&#10;Description automatically generated">
            <a:extLst>
              <a:ext uri="{FF2B5EF4-FFF2-40B4-BE49-F238E27FC236}">
                <a16:creationId xmlns:a16="http://schemas.microsoft.com/office/drawing/2014/main" id="{EEFCFEAE-48B0-45D9-C988-71297BF959AB}"/>
              </a:ext>
            </a:extLst>
          </p:cNvPr>
          <p:cNvPicPr>
            <a:picLocks noChangeAspect="1"/>
          </p:cNvPicPr>
          <p:nvPr/>
        </p:nvPicPr>
        <p:blipFill>
          <a:blip r:embed="rId3"/>
          <a:stretch>
            <a:fillRect/>
          </a:stretch>
        </p:blipFill>
        <p:spPr>
          <a:xfrm>
            <a:off x="198318" y="3712504"/>
            <a:ext cx="3873439" cy="3242991"/>
          </a:xfrm>
          <a:prstGeom prst="rect">
            <a:avLst/>
          </a:prstGeom>
        </p:spPr>
      </p:pic>
    </p:spTree>
    <p:extLst>
      <p:ext uri="{BB962C8B-B14F-4D97-AF65-F5344CB8AC3E}">
        <p14:creationId xmlns:p14="http://schemas.microsoft.com/office/powerpoint/2010/main" val="157859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50A77-D216-11C5-65CA-917C43365942}"/>
              </a:ext>
            </a:extLst>
          </p:cNvPr>
          <p:cNvSpPr>
            <a:spLocks noGrp="1"/>
          </p:cNvSpPr>
          <p:nvPr>
            <p:ph type="title"/>
          </p:nvPr>
        </p:nvSpPr>
        <p:spPr>
          <a:xfrm>
            <a:off x="234351" y="77578"/>
            <a:ext cx="10515600" cy="1325563"/>
          </a:xfrm>
        </p:spPr>
        <p:txBody>
          <a:bodyPr/>
          <a:lstStyle/>
          <a:p>
            <a:r>
              <a:rPr lang="en-US" sz="2400" b="1" dirty="0">
                <a:solidFill>
                  <a:srgbClr val="1F2328"/>
                </a:solidFill>
              </a:rPr>
              <a:t>EfficientNetB7 – Optimizer:-</a:t>
            </a:r>
            <a:endParaRPr lang="en-US" sz="2400" b="1">
              <a:ea typeface="Calibri Light"/>
              <a:cs typeface="Calibri Light"/>
            </a:endParaRPr>
          </a:p>
          <a:p>
            <a:endParaRPr lang="en-US" dirty="0">
              <a:ea typeface="Calibri Light"/>
              <a:cs typeface="Calibri Light"/>
            </a:endParaRPr>
          </a:p>
        </p:txBody>
      </p:sp>
      <p:sp>
        <p:nvSpPr>
          <p:cNvPr id="3" name="Content Placeholder 2">
            <a:extLst>
              <a:ext uri="{FF2B5EF4-FFF2-40B4-BE49-F238E27FC236}">
                <a16:creationId xmlns:a16="http://schemas.microsoft.com/office/drawing/2014/main" id="{02987893-777C-86AD-5A03-63E2BE6CC7F2}"/>
              </a:ext>
            </a:extLst>
          </p:cNvPr>
          <p:cNvSpPr>
            <a:spLocks noGrp="1"/>
          </p:cNvSpPr>
          <p:nvPr>
            <p:ph idx="1"/>
          </p:nvPr>
        </p:nvSpPr>
        <p:spPr>
          <a:xfrm>
            <a:off x="-196970" y="934230"/>
            <a:ext cx="4132054" cy="5328998"/>
          </a:xfrm>
        </p:spPr>
        <p:txBody>
          <a:bodyPr vert="horz" lIns="91440" tIns="45720" rIns="91440" bIns="45720" rtlCol="0" anchor="t">
            <a:normAutofit/>
          </a:bodyPr>
          <a:lstStyle/>
          <a:p>
            <a:r>
              <a:rPr lang="en-AU" sz="2000" dirty="0">
                <a:latin typeface="Times New Roman"/>
                <a:ea typeface="+mn-lt"/>
                <a:cs typeface="Times New Roman"/>
              </a:rPr>
              <a:t>It was fitted with the different optimizers</a:t>
            </a:r>
            <a:r>
              <a:rPr lang="en-AU" sz="2000" dirty="0">
                <a:latin typeface="Times New Roman"/>
                <a:ea typeface="Calibri"/>
                <a:cs typeface="Times New Roman"/>
              </a:rPr>
              <a:t> with 4 epochs for </a:t>
            </a:r>
            <a:r>
              <a:rPr lang="en-AU" sz="2000" dirty="0">
                <a:latin typeface="Times New Roman"/>
                <a:ea typeface="+mn-lt"/>
                <a:cs typeface="Times New Roman"/>
              </a:rPr>
              <a:t>each </a:t>
            </a:r>
            <a:r>
              <a:rPr lang="en-AU" sz="2000" dirty="0">
                <a:latin typeface="Times New Roman"/>
                <a:ea typeface="Calibri"/>
                <a:cs typeface="Times New Roman"/>
              </a:rPr>
              <a:t>one and a </a:t>
            </a:r>
            <a:r>
              <a:rPr lang="en-AU" sz="2000" dirty="0">
                <a:latin typeface="Times New Roman"/>
                <a:ea typeface="+mn-lt"/>
                <a:cs typeface="Times New Roman"/>
              </a:rPr>
              <a:t>dropout value </a:t>
            </a:r>
            <a:r>
              <a:rPr lang="en-AU" sz="2000" dirty="0">
                <a:latin typeface="Times New Roman"/>
                <a:ea typeface="Calibri"/>
                <a:cs typeface="Times New Roman"/>
              </a:rPr>
              <a:t>of 0.5.The figure shows that </a:t>
            </a:r>
            <a:r>
              <a:rPr lang="en-AU" sz="2000" err="1">
                <a:latin typeface="Times New Roman"/>
                <a:ea typeface="Calibri"/>
                <a:cs typeface="Times New Roman"/>
              </a:rPr>
              <a:t>Adagrad</a:t>
            </a:r>
            <a:r>
              <a:rPr lang="en-AU" sz="2000" dirty="0">
                <a:latin typeface="Times New Roman"/>
                <a:ea typeface="Calibri"/>
                <a:cs typeface="Times New Roman"/>
              </a:rPr>
              <a:t> is the optimizer that got the highest accuracy of 93% and Adam got the lowest accuracy</a:t>
            </a:r>
            <a:endParaRPr lang="en-US" sz="2000" dirty="0">
              <a:ea typeface="Calibri"/>
              <a:cs typeface="Calibri"/>
            </a:endParaRPr>
          </a:p>
        </p:txBody>
      </p:sp>
      <p:pic>
        <p:nvPicPr>
          <p:cNvPr id="4" name="Picture 3" descr="efn_opt.png">
            <a:extLst>
              <a:ext uri="{FF2B5EF4-FFF2-40B4-BE49-F238E27FC236}">
                <a16:creationId xmlns:a16="http://schemas.microsoft.com/office/drawing/2014/main" id="{F4F89A50-109D-1722-38BC-B5481C5A5766}"/>
              </a:ext>
            </a:extLst>
          </p:cNvPr>
          <p:cNvPicPr>
            <a:picLocks noChangeAspect="1"/>
          </p:cNvPicPr>
          <p:nvPr/>
        </p:nvPicPr>
        <p:blipFill>
          <a:blip r:embed="rId2"/>
          <a:stretch>
            <a:fillRect/>
          </a:stretch>
        </p:blipFill>
        <p:spPr>
          <a:xfrm>
            <a:off x="4048665" y="276209"/>
            <a:ext cx="7919046" cy="6391845"/>
          </a:xfrm>
          <a:prstGeom prst="rect">
            <a:avLst/>
          </a:prstGeom>
        </p:spPr>
      </p:pic>
      <p:graphicFrame>
        <p:nvGraphicFramePr>
          <p:cNvPr id="6" name="Table 5">
            <a:extLst>
              <a:ext uri="{FF2B5EF4-FFF2-40B4-BE49-F238E27FC236}">
                <a16:creationId xmlns:a16="http://schemas.microsoft.com/office/drawing/2014/main" id="{3D16D669-741A-9236-1A46-4DBE6471202B}"/>
              </a:ext>
            </a:extLst>
          </p:cNvPr>
          <p:cNvGraphicFramePr>
            <a:graphicFrameLocks noGrp="1"/>
          </p:cNvGraphicFramePr>
          <p:nvPr>
            <p:extLst>
              <p:ext uri="{D42A27DB-BD31-4B8C-83A1-F6EECF244321}">
                <p14:modId xmlns:p14="http://schemas.microsoft.com/office/powerpoint/2010/main" val="2904128904"/>
              </p:ext>
            </p:extLst>
          </p:nvPr>
        </p:nvGraphicFramePr>
        <p:xfrm>
          <a:off x="28754" y="3321169"/>
          <a:ext cx="3867712" cy="2949954"/>
        </p:xfrm>
        <a:graphic>
          <a:graphicData uri="http://schemas.openxmlformats.org/drawingml/2006/table">
            <a:tbl>
              <a:tblPr firstRow="1" bandRow="1">
                <a:tableStyleId>{5C22544A-7EE6-4342-B048-85BDC9FD1C3A}</a:tableStyleId>
              </a:tblPr>
              <a:tblGrid>
                <a:gridCol w="793272">
                  <a:extLst>
                    <a:ext uri="{9D8B030D-6E8A-4147-A177-3AD203B41FA5}">
                      <a16:colId xmlns:a16="http://schemas.microsoft.com/office/drawing/2014/main" val="1166489351"/>
                    </a:ext>
                  </a:extLst>
                </a:gridCol>
                <a:gridCol w="1691090">
                  <a:extLst>
                    <a:ext uri="{9D8B030D-6E8A-4147-A177-3AD203B41FA5}">
                      <a16:colId xmlns:a16="http://schemas.microsoft.com/office/drawing/2014/main" val="1173146879"/>
                    </a:ext>
                  </a:extLst>
                </a:gridCol>
                <a:gridCol w="1383350">
                  <a:extLst>
                    <a:ext uri="{9D8B030D-6E8A-4147-A177-3AD203B41FA5}">
                      <a16:colId xmlns:a16="http://schemas.microsoft.com/office/drawing/2014/main" val="2644115328"/>
                    </a:ext>
                  </a:extLst>
                </a:gridCol>
              </a:tblGrid>
              <a:tr h="491659">
                <a:tc>
                  <a:txBody>
                    <a:bodyPr/>
                    <a:lstStyle/>
                    <a:p>
                      <a:r>
                        <a:rPr lang="en-US" dirty="0" err="1"/>
                        <a:t>Sr_no</a:t>
                      </a:r>
                      <a:r>
                        <a:rPr lang="en-US" dirty="0"/>
                        <a:t>.</a:t>
                      </a:r>
                      <a:endParaRPr lang="en-US" dirty="0" err="1"/>
                    </a:p>
                  </a:txBody>
                  <a:tcPr/>
                </a:tc>
                <a:tc>
                  <a:txBody>
                    <a:bodyPr/>
                    <a:lstStyle/>
                    <a:p>
                      <a:r>
                        <a:rPr lang="en-US" dirty="0"/>
                        <a:t>optimizer</a:t>
                      </a:r>
                    </a:p>
                  </a:txBody>
                  <a:tcPr/>
                </a:tc>
                <a:tc>
                  <a:txBody>
                    <a:bodyPr/>
                    <a:lstStyle/>
                    <a:p>
                      <a:r>
                        <a:rPr lang="en-US" dirty="0"/>
                        <a:t>accuracy</a:t>
                      </a:r>
                    </a:p>
                  </a:txBody>
                  <a:tcPr/>
                </a:tc>
                <a:extLst>
                  <a:ext uri="{0D108BD9-81ED-4DB2-BD59-A6C34878D82A}">
                    <a16:rowId xmlns:a16="http://schemas.microsoft.com/office/drawing/2014/main" val="517510483"/>
                  </a:ext>
                </a:extLst>
              </a:tr>
              <a:tr h="491659">
                <a:tc>
                  <a:txBody>
                    <a:bodyPr/>
                    <a:lstStyle/>
                    <a:p>
                      <a:r>
                        <a:rPr lang="en-US" dirty="0"/>
                        <a:t>0</a:t>
                      </a:r>
                    </a:p>
                  </a:txBody>
                  <a:tcPr/>
                </a:tc>
                <a:tc>
                  <a:txBody>
                    <a:bodyPr/>
                    <a:lstStyle/>
                    <a:p>
                      <a:r>
                        <a:rPr lang="en-US" dirty="0"/>
                        <a:t>Adam</a:t>
                      </a:r>
                    </a:p>
                  </a:txBody>
                  <a:tcPr/>
                </a:tc>
                <a:tc>
                  <a:txBody>
                    <a:bodyPr/>
                    <a:lstStyle/>
                    <a:p>
                      <a:r>
                        <a:rPr lang="en-US" dirty="0"/>
                        <a:t>83.5675</a:t>
                      </a:r>
                    </a:p>
                  </a:txBody>
                  <a:tcPr/>
                </a:tc>
                <a:extLst>
                  <a:ext uri="{0D108BD9-81ED-4DB2-BD59-A6C34878D82A}">
                    <a16:rowId xmlns:a16="http://schemas.microsoft.com/office/drawing/2014/main" val="4215332735"/>
                  </a:ext>
                </a:extLst>
              </a:tr>
              <a:tr h="491659">
                <a:tc>
                  <a:txBody>
                    <a:bodyPr/>
                    <a:lstStyle/>
                    <a:p>
                      <a:r>
                        <a:rPr lang="en-US" dirty="0"/>
                        <a:t>1</a:t>
                      </a:r>
                    </a:p>
                  </a:txBody>
                  <a:tcPr/>
                </a:tc>
                <a:tc>
                  <a:txBody>
                    <a:bodyPr/>
                    <a:lstStyle/>
                    <a:p>
                      <a:r>
                        <a:rPr lang="en-US" dirty="0"/>
                        <a:t>SGD</a:t>
                      </a:r>
                    </a:p>
                  </a:txBody>
                  <a:tcPr/>
                </a:tc>
                <a:tc>
                  <a:txBody>
                    <a:bodyPr/>
                    <a:lstStyle/>
                    <a:p>
                      <a:r>
                        <a:rPr lang="en-US" dirty="0"/>
                        <a:t>86.2371</a:t>
                      </a:r>
                    </a:p>
                  </a:txBody>
                  <a:tcPr/>
                </a:tc>
                <a:extLst>
                  <a:ext uri="{0D108BD9-81ED-4DB2-BD59-A6C34878D82A}">
                    <a16:rowId xmlns:a16="http://schemas.microsoft.com/office/drawing/2014/main" val="1557010623"/>
                  </a:ext>
                </a:extLst>
              </a:tr>
              <a:tr h="491659">
                <a:tc>
                  <a:txBody>
                    <a:bodyPr/>
                    <a:lstStyle/>
                    <a:p>
                      <a:r>
                        <a:rPr lang="en-US" dirty="0"/>
                        <a:t>2</a:t>
                      </a:r>
                    </a:p>
                  </a:txBody>
                  <a:tcPr/>
                </a:tc>
                <a:tc>
                  <a:txBody>
                    <a:bodyPr/>
                    <a:lstStyle/>
                    <a:p>
                      <a:r>
                        <a:rPr lang="en-US" dirty="0" err="1"/>
                        <a:t>RMDprop</a:t>
                      </a:r>
                    </a:p>
                  </a:txBody>
                  <a:tcPr/>
                </a:tc>
                <a:tc>
                  <a:txBody>
                    <a:bodyPr/>
                    <a:lstStyle/>
                    <a:p>
                      <a:r>
                        <a:rPr lang="en-US" dirty="0"/>
                        <a:t>87.8745</a:t>
                      </a:r>
                    </a:p>
                  </a:txBody>
                  <a:tcPr/>
                </a:tc>
                <a:extLst>
                  <a:ext uri="{0D108BD9-81ED-4DB2-BD59-A6C34878D82A}">
                    <a16:rowId xmlns:a16="http://schemas.microsoft.com/office/drawing/2014/main" val="2823231178"/>
                  </a:ext>
                </a:extLst>
              </a:tr>
              <a:tr h="491659">
                <a:tc>
                  <a:txBody>
                    <a:bodyPr/>
                    <a:lstStyle/>
                    <a:p>
                      <a:r>
                        <a:rPr lang="en-US" dirty="0"/>
                        <a:t>3</a:t>
                      </a:r>
                    </a:p>
                  </a:txBody>
                  <a:tcPr/>
                </a:tc>
                <a:tc>
                  <a:txBody>
                    <a:bodyPr/>
                    <a:lstStyle/>
                    <a:p>
                      <a:r>
                        <a:rPr lang="en-US" dirty="0" err="1"/>
                        <a:t>Adagrad</a:t>
                      </a:r>
                    </a:p>
                  </a:txBody>
                  <a:tcPr/>
                </a:tc>
                <a:tc>
                  <a:txBody>
                    <a:bodyPr/>
                    <a:lstStyle/>
                    <a:p>
                      <a:r>
                        <a:rPr lang="en-US" dirty="0"/>
                        <a:t>94.1432</a:t>
                      </a:r>
                    </a:p>
                  </a:txBody>
                  <a:tcPr/>
                </a:tc>
                <a:extLst>
                  <a:ext uri="{0D108BD9-81ED-4DB2-BD59-A6C34878D82A}">
                    <a16:rowId xmlns:a16="http://schemas.microsoft.com/office/drawing/2014/main" val="3350327776"/>
                  </a:ext>
                </a:extLst>
              </a:tr>
              <a:tr h="491659">
                <a:tc>
                  <a:txBody>
                    <a:bodyPr/>
                    <a:lstStyle/>
                    <a:p>
                      <a:r>
                        <a:rPr lang="en-US" dirty="0"/>
                        <a:t>4</a:t>
                      </a:r>
                    </a:p>
                  </a:txBody>
                  <a:tcPr/>
                </a:tc>
                <a:tc>
                  <a:txBody>
                    <a:bodyPr/>
                    <a:lstStyle/>
                    <a:p>
                      <a:r>
                        <a:rPr lang="en-US" dirty="0" err="1"/>
                        <a:t>Adadelta</a:t>
                      </a:r>
                    </a:p>
                  </a:txBody>
                  <a:tcPr/>
                </a:tc>
                <a:tc>
                  <a:txBody>
                    <a:bodyPr/>
                    <a:lstStyle/>
                    <a:p>
                      <a:r>
                        <a:rPr lang="en-US" dirty="0"/>
                        <a:t>92.9845</a:t>
                      </a:r>
                    </a:p>
                  </a:txBody>
                  <a:tcPr/>
                </a:tc>
                <a:extLst>
                  <a:ext uri="{0D108BD9-81ED-4DB2-BD59-A6C34878D82A}">
                    <a16:rowId xmlns:a16="http://schemas.microsoft.com/office/drawing/2014/main" val="3867136929"/>
                  </a:ext>
                </a:extLst>
              </a:tr>
            </a:tbl>
          </a:graphicData>
        </a:graphic>
      </p:graphicFrame>
    </p:spTree>
    <p:extLst>
      <p:ext uri="{BB962C8B-B14F-4D97-AF65-F5344CB8AC3E}">
        <p14:creationId xmlns:p14="http://schemas.microsoft.com/office/powerpoint/2010/main" val="76180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950DC0-4253-4B10-BF43-072DBBD569D3}"/>
              </a:ext>
            </a:extLst>
          </p:cNvPr>
          <p:cNvSpPr>
            <a:spLocks noGrp="1"/>
          </p:cNvSpPr>
          <p:nvPr>
            <p:ph type="title"/>
          </p:nvPr>
        </p:nvSpPr>
        <p:spPr>
          <a:xfrm>
            <a:off x="625588" y="121916"/>
            <a:ext cx="10506456" cy="1010264"/>
          </a:xfrm>
        </p:spPr>
        <p:txBody>
          <a:bodyPr vert="horz" lIns="91440" tIns="45720" rIns="91440" bIns="45720" rtlCol="0" anchor="ctr">
            <a:normAutofit/>
          </a:bodyPr>
          <a:lstStyle/>
          <a:p>
            <a:r>
              <a:rPr lang="en-US" sz="3600" kern="1200" dirty="0">
                <a:latin typeface="+mj-lt"/>
                <a:ea typeface="+mj-ea"/>
                <a:cs typeface="+mj-cs"/>
              </a:rPr>
              <a:t>Results</a:t>
            </a:r>
          </a:p>
        </p:txBody>
      </p:sp>
      <p:sp>
        <p:nvSpPr>
          <p:cNvPr id="21" name="Rectangle 2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8054F3FD-49C5-765E-9F8D-468F5903C017}"/>
              </a:ext>
            </a:extLst>
          </p:cNvPr>
          <p:cNvSpPr txBox="1"/>
          <p:nvPr/>
        </p:nvSpPr>
        <p:spPr>
          <a:xfrm>
            <a:off x="179557" y="1707710"/>
            <a:ext cx="7703388" cy="4985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ZA" sz="2000" dirty="0">
                <a:solidFill>
                  <a:srgbClr val="444444"/>
                </a:solidFill>
                <a:ea typeface="Calibri"/>
                <a:cs typeface="Calibri"/>
              </a:rPr>
              <a:t>Transfer learning is one of the proven techniques for computer vision tasks like the classification of images. This study considered two pre-trained models namely VGG-16 and EfficientNetB7. The models were also trained with fine-tuned hyper-parameters namely batch size, epochs, and optimizers. The models were run with 5 different optimizers, 4 different epochs, and 2 different batch sizes. But they are all first fitted with 4 epochs, with optimizer Adam, batch size of 8 and a dropout value of 0.5.</a:t>
            </a:r>
            <a:endParaRPr lang="en-US" sz="2000" dirty="0">
              <a:solidFill>
                <a:srgbClr val="444444"/>
              </a:solidFill>
              <a:ea typeface="Calibri"/>
              <a:cs typeface="Calibri"/>
            </a:endParaRPr>
          </a:p>
          <a:p>
            <a:pPr marL="285750" indent="-285750">
              <a:buFont typeface="Arial"/>
              <a:buChar char="•"/>
            </a:pPr>
            <a:r>
              <a:rPr lang="en-ZA" sz="2000" dirty="0">
                <a:solidFill>
                  <a:srgbClr val="444444"/>
                </a:solidFill>
                <a:ea typeface="Calibri"/>
                <a:cs typeface="Calibri"/>
              </a:rPr>
              <a:t>The results for fine tuning optimizers for VGG-16 and Efficient Net are shown in the table below. The Vgg-16 model obtains an accuracy of 92%, and the EfficientNetB7 gets the highest accuracy of 95%. The results for the optimizers that gave the highest accuracy for each model are given in the table below.</a:t>
            </a:r>
            <a:endParaRPr lang="en-US" sz="2000" dirty="0">
              <a:solidFill>
                <a:srgbClr val="444444"/>
              </a:solidFill>
              <a:ea typeface="Calibri"/>
              <a:cs typeface="Calibri"/>
            </a:endParaRPr>
          </a:p>
          <a:p>
            <a:pPr marL="285750" indent="-285750">
              <a:buFont typeface="Arial"/>
              <a:buChar char="•"/>
            </a:pPr>
            <a:endParaRPr lang="en-US" sz="2000" dirty="0">
              <a:solidFill>
                <a:srgbClr val="444444"/>
              </a:solidFill>
              <a:ea typeface="Calibri"/>
              <a:cs typeface="Calibri"/>
            </a:endParaRPr>
          </a:p>
          <a:p>
            <a:pPr marL="285750" indent="-285750">
              <a:buFont typeface="Arial"/>
              <a:buChar char="•"/>
            </a:pPr>
            <a:r>
              <a:rPr lang="en-US" sz="2000" dirty="0">
                <a:solidFill>
                  <a:srgbClr val="444444"/>
                </a:solidFill>
                <a:ea typeface="Calibri"/>
                <a:cs typeface="Calibri"/>
              </a:rPr>
              <a:t>EfficientNetB7 has a total of 66 million trainable parameters </a:t>
            </a:r>
          </a:p>
          <a:p>
            <a:pPr algn="l"/>
            <a:endParaRPr lang="en-US" dirty="0">
              <a:ea typeface="Calibri"/>
              <a:cs typeface="Calibri"/>
            </a:endParaRPr>
          </a:p>
        </p:txBody>
      </p:sp>
      <p:graphicFrame>
        <p:nvGraphicFramePr>
          <p:cNvPr id="10" name="Content Placeholder 9">
            <a:extLst>
              <a:ext uri="{FF2B5EF4-FFF2-40B4-BE49-F238E27FC236}">
                <a16:creationId xmlns:a16="http://schemas.microsoft.com/office/drawing/2014/main" id="{2C61680C-1689-5A3B-B641-68D243DE3953}"/>
              </a:ext>
            </a:extLst>
          </p:cNvPr>
          <p:cNvGraphicFramePr>
            <a:graphicFrameLocks noGrp="1"/>
          </p:cNvGraphicFramePr>
          <p:nvPr>
            <p:ph idx="1"/>
            <p:extLst>
              <p:ext uri="{D42A27DB-BD31-4B8C-83A1-F6EECF244321}">
                <p14:modId xmlns:p14="http://schemas.microsoft.com/office/powerpoint/2010/main" val="652102915"/>
              </p:ext>
            </p:extLst>
          </p:nvPr>
        </p:nvGraphicFramePr>
        <p:xfrm>
          <a:off x="8094453" y="2012830"/>
          <a:ext cx="3826658" cy="3523826"/>
        </p:xfrm>
        <a:graphic>
          <a:graphicData uri="http://schemas.openxmlformats.org/drawingml/2006/table">
            <a:tbl>
              <a:tblPr firstRow="1" bandRow="1">
                <a:tableStyleId>{5C22544A-7EE6-4342-B048-85BDC9FD1C3A}</a:tableStyleId>
              </a:tblPr>
              <a:tblGrid>
                <a:gridCol w="1913329">
                  <a:extLst>
                    <a:ext uri="{9D8B030D-6E8A-4147-A177-3AD203B41FA5}">
                      <a16:colId xmlns:a16="http://schemas.microsoft.com/office/drawing/2014/main" val="750909250"/>
                    </a:ext>
                  </a:extLst>
                </a:gridCol>
                <a:gridCol w="1913329">
                  <a:extLst>
                    <a:ext uri="{9D8B030D-6E8A-4147-A177-3AD203B41FA5}">
                      <a16:colId xmlns:a16="http://schemas.microsoft.com/office/drawing/2014/main" val="1932031545"/>
                    </a:ext>
                  </a:extLst>
                </a:gridCol>
              </a:tblGrid>
              <a:tr h="389466">
                <a:tc>
                  <a:txBody>
                    <a:bodyPr/>
                    <a:lstStyle/>
                    <a:p>
                      <a:r>
                        <a:rPr lang="en-US" dirty="0"/>
                        <a:t>optimizer</a:t>
                      </a:r>
                    </a:p>
                  </a:txBody>
                  <a:tcPr/>
                </a:tc>
                <a:tc>
                  <a:txBody>
                    <a:bodyPr/>
                    <a:lstStyle/>
                    <a:p>
                      <a:r>
                        <a:rPr lang="en-US" dirty="0"/>
                        <a:t>93.03%</a:t>
                      </a:r>
                    </a:p>
                  </a:txBody>
                  <a:tcPr/>
                </a:tc>
                <a:extLst>
                  <a:ext uri="{0D108BD9-81ED-4DB2-BD59-A6C34878D82A}">
                    <a16:rowId xmlns:a16="http://schemas.microsoft.com/office/drawing/2014/main" val="4162449023"/>
                  </a:ext>
                </a:extLst>
              </a:tr>
              <a:tr h="370840">
                <a:tc>
                  <a:txBody>
                    <a:bodyPr/>
                    <a:lstStyle/>
                    <a:p>
                      <a:r>
                        <a:rPr lang="en-US" dirty="0"/>
                        <a:t>Batch size</a:t>
                      </a:r>
                    </a:p>
                  </a:txBody>
                  <a:tcPr/>
                </a:tc>
                <a:tc>
                  <a:txBody>
                    <a:bodyPr/>
                    <a:lstStyle/>
                    <a:p>
                      <a:r>
                        <a:rPr lang="en-US" dirty="0"/>
                        <a:t>16</a:t>
                      </a:r>
                    </a:p>
                  </a:txBody>
                  <a:tcPr/>
                </a:tc>
                <a:extLst>
                  <a:ext uri="{0D108BD9-81ED-4DB2-BD59-A6C34878D82A}">
                    <a16:rowId xmlns:a16="http://schemas.microsoft.com/office/drawing/2014/main" val="645014641"/>
                  </a:ext>
                </a:extLst>
              </a:tr>
              <a:tr h="370840">
                <a:tc>
                  <a:txBody>
                    <a:bodyPr/>
                    <a:lstStyle/>
                    <a:p>
                      <a:r>
                        <a:rPr lang="en-US" dirty="0"/>
                        <a:t>epoch</a:t>
                      </a:r>
                    </a:p>
                  </a:txBody>
                  <a:tcPr/>
                </a:tc>
                <a:tc>
                  <a:txBody>
                    <a:bodyPr/>
                    <a:lstStyle/>
                    <a:p>
                      <a:r>
                        <a:rPr lang="en-US" dirty="0"/>
                        <a:t>10</a:t>
                      </a:r>
                    </a:p>
                  </a:txBody>
                  <a:tcPr/>
                </a:tc>
                <a:extLst>
                  <a:ext uri="{0D108BD9-81ED-4DB2-BD59-A6C34878D82A}">
                    <a16:rowId xmlns:a16="http://schemas.microsoft.com/office/drawing/2014/main" val="139531911"/>
                  </a:ext>
                </a:extLst>
              </a:tr>
              <a:tr h="370840">
                <a:tc>
                  <a:txBody>
                    <a:bodyPr/>
                    <a:lstStyle/>
                    <a:p>
                      <a:pPr lvl="0">
                        <a:buNone/>
                      </a:pPr>
                      <a:r>
                        <a:rPr lang="en-US" sz="1800" b="0" i="0" u="none" strike="noStrike" noProof="0" dirty="0" err="1">
                          <a:solidFill>
                            <a:srgbClr val="000000"/>
                          </a:solidFill>
                          <a:latin typeface="Calibri"/>
                        </a:rPr>
                        <a:t>droupout</a:t>
                      </a:r>
                      <a:endParaRPr lang="en-US" dirty="0" err="1"/>
                    </a:p>
                  </a:txBody>
                  <a:tcPr/>
                </a:tc>
                <a:tc>
                  <a:txBody>
                    <a:bodyPr/>
                    <a:lstStyle/>
                    <a:p>
                      <a:r>
                        <a:rPr lang="en-US" dirty="0"/>
                        <a:t>0.6</a:t>
                      </a:r>
                    </a:p>
                  </a:txBody>
                  <a:tcPr/>
                </a:tc>
                <a:extLst>
                  <a:ext uri="{0D108BD9-81ED-4DB2-BD59-A6C34878D82A}">
                    <a16:rowId xmlns:a16="http://schemas.microsoft.com/office/drawing/2014/main" val="2730592598"/>
                  </a:ext>
                </a:extLst>
              </a:tr>
              <a:tr h="370840">
                <a:tc>
                  <a:txBody>
                    <a:bodyPr/>
                    <a:lstStyle/>
                    <a:p>
                      <a:r>
                        <a:rPr lang="en-US" err="1"/>
                        <a:t>Valitading</a:t>
                      </a:r>
                      <a:r>
                        <a:rPr lang="en-US" dirty="0"/>
                        <a:t> accuracy</a:t>
                      </a:r>
                    </a:p>
                  </a:txBody>
                  <a:tcPr/>
                </a:tc>
                <a:tc>
                  <a:txBody>
                    <a:bodyPr/>
                    <a:lstStyle/>
                    <a:p>
                      <a:r>
                        <a:rPr lang="en-US" dirty="0"/>
                        <a:t>98.03%</a:t>
                      </a:r>
                    </a:p>
                  </a:txBody>
                  <a:tcPr/>
                </a:tc>
                <a:extLst>
                  <a:ext uri="{0D108BD9-81ED-4DB2-BD59-A6C34878D82A}">
                    <a16:rowId xmlns:a16="http://schemas.microsoft.com/office/drawing/2014/main" val="4219371495"/>
                  </a:ext>
                </a:extLst>
              </a:tr>
              <a:tr h="370840">
                <a:tc>
                  <a:txBody>
                    <a:bodyPr/>
                    <a:lstStyle/>
                    <a:p>
                      <a:r>
                        <a:rPr lang="en-US" dirty="0" err="1"/>
                        <a:t>Trining</a:t>
                      </a:r>
                      <a:r>
                        <a:rPr lang="en-US" dirty="0"/>
                        <a:t> accuracy</a:t>
                      </a:r>
                    </a:p>
                  </a:txBody>
                  <a:tcPr/>
                </a:tc>
                <a:tc>
                  <a:txBody>
                    <a:bodyPr/>
                    <a:lstStyle/>
                    <a:p>
                      <a:r>
                        <a:rPr lang="en-US" dirty="0"/>
                        <a:t>93.06%</a:t>
                      </a:r>
                    </a:p>
                  </a:txBody>
                  <a:tcPr/>
                </a:tc>
                <a:extLst>
                  <a:ext uri="{0D108BD9-81ED-4DB2-BD59-A6C34878D82A}">
                    <a16:rowId xmlns:a16="http://schemas.microsoft.com/office/drawing/2014/main" val="1118794061"/>
                  </a:ext>
                </a:extLst>
              </a:tr>
              <a:tr h="370840">
                <a:tc>
                  <a:txBody>
                    <a:bodyPr/>
                    <a:lstStyle/>
                    <a:p>
                      <a:r>
                        <a:rPr lang="en-US"/>
                        <a:t>Trainable parameter</a:t>
                      </a:r>
                    </a:p>
                  </a:txBody>
                  <a:tcPr/>
                </a:tc>
                <a:tc>
                  <a:txBody>
                    <a:bodyPr/>
                    <a:lstStyle/>
                    <a:p>
                      <a:r>
                        <a:rPr lang="en-US" dirty="0"/>
                        <a:t>66M</a:t>
                      </a:r>
                    </a:p>
                  </a:txBody>
                  <a:tcPr/>
                </a:tc>
                <a:extLst>
                  <a:ext uri="{0D108BD9-81ED-4DB2-BD59-A6C34878D82A}">
                    <a16:rowId xmlns:a16="http://schemas.microsoft.com/office/drawing/2014/main" val="197461831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3617972066"/>
                  </a:ext>
                </a:extLst>
              </a:tr>
            </a:tbl>
          </a:graphicData>
        </a:graphic>
      </p:graphicFrame>
    </p:spTree>
    <p:extLst>
      <p:ext uri="{BB962C8B-B14F-4D97-AF65-F5344CB8AC3E}">
        <p14:creationId xmlns:p14="http://schemas.microsoft.com/office/powerpoint/2010/main" val="243791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C80D4C-5589-F19D-CCC4-EDF0C3B2EB88}"/>
              </a:ext>
            </a:extLst>
          </p:cNvPr>
          <p:cNvSpPr>
            <a:spLocks noGrp="1"/>
          </p:cNvSpPr>
          <p:nvPr>
            <p:ph type="title"/>
          </p:nvPr>
        </p:nvSpPr>
        <p:spPr>
          <a:xfrm>
            <a:off x="572493" y="238539"/>
            <a:ext cx="11018520" cy="1434415"/>
          </a:xfrm>
        </p:spPr>
        <p:txBody>
          <a:bodyPr anchor="b">
            <a:normAutofit/>
          </a:bodyPr>
          <a:lstStyle/>
          <a:p>
            <a:r>
              <a:rPr lang="en-US" sz="5400"/>
              <a:t>Conclusion:</a:t>
            </a:r>
          </a:p>
        </p:txBody>
      </p:sp>
      <p:sp>
        <p:nvSpPr>
          <p:cNvPr id="4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D6EB5A-4A42-2306-402A-D38E0EE697AB}"/>
              </a:ext>
            </a:extLst>
          </p:cNvPr>
          <p:cNvSpPr>
            <a:spLocks noGrp="1"/>
          </p:cNvSpPr>
          <p:nvPr>
            <p:ph idx="1"/>
          </p:nvPr>
        </p:nvSpPr>
        <p:spPr>
          <a:xfrm>
            <a:off x="572493" y="2071316"/>
            <a:ext cx="6713552" cy="4119172"/>
          </a:xfrm>
        </p:spPr>
        <p:txBody>
          <a:bodyPr vert="horz" lIns="91440" tIns="45720" rIns="91440" bIns="45720" rtlCol="0" anchor="t">
            <a:normAutofit/>
          </a:bodyPr>
          <a:lstStyle/>
          <a:p>
            <a:pPr algn="just"/>
            <a:r>
              <a:rPr lang="en-ZA" sz="2000" dirty="0">
                <a:ea typeface="+mn-lt"/>
                <a:cs typeface="+mn-lt"/>
              </a:rPr>
              <a:t>This minor project is a pre-trained deep convolutional neural network namely, EfficientNetB7 and compared its complexity and performance on classification of brain </a:t>
            </a:r>
            <a:r>
              <a:rPr lang="en-ZA" sz="2000" dirty="0" err="1">
                <a:ea typeface="+mn-lt"/>
                <a:cs typeface="+mn-lt"/>
              </a:rPr>
              <a:t>tumor</a:t>
            </a:r>
            <a:r>
              <a:rPr lang="en-ZA" sz="2000" dirty="0">
                <a:ea typeface="+mn-lt"/>
                <a:cs typeface="+mn-lt"/>
              </a:rPr>
              <a:t> MRI images suing different optimizers, In our project we used 6169 MRI images. The goal was to find the more suitable optimiser for our task. all optimizers were able to classify the </a:t>
            </a:r>
            <a:r>
              <a:rPr lang="en-ZA" sz="2000" dirty="0" err="1">
                <a:ea typeface="+mn-lt"/>
                <a:cs typeface="+mn-lt"/>
              </a:rPr>
              <a:t>tumors</a:t>
            </a:r>
            <a:r>
              <a:rPr lang="en-ZA" sz="2000" dirty="0">
                <a:ea typeface="+mn-lt"/>
                <a:cs typeface="+mn-lt"/>
              </a:rPr>
              <a:t> as glioma </a:t>
            </a:r>
            <a:r>
              <a:rPr lang="en-ZA" sz="2000" dirty="0" err="1">
                <a:ea typeface="+mn-lt"/>
                <a:cs typeface="+mn-lt"/>
              </a:rPr>
              <a:t>tumor</a:t>
            </a:r>
            <a:r>
              <a:rPr lang="en-ZA" sz="2000" dirty="0">
                <a:ea typeface="+mn-lt"/>
                <a:cs typeface="+mn-lt"/>
              </a:rPr>
              <a:t>, meningioma </a:t>
            </a:r>
            <a:r>
              <a:rPr lang="en-ZA" sz="2000" dirty="0" err="1">
                <a:ea typeface="+mn-lt"/>
                <a:cs typeface="+mn-lt"/>
              </a:rPr>
              <a:t>tumor</a:t>
            </a:r>
            <a:r>
              <a:rPr lang="en-ZA" sz="2000" dirty="0">
                <a:ea typeface="+mn-lt"/>
                <a:cs typeface="+mn-lt"/>
              </a:rPr>
              <a:t>, pituitary </a:t>
            </a:r>
            <a:r>
              <a:rPr lang="en-ZA" sz="2000" dirty="0" err="1">
                <a:ea typeface="+mn-lt"/>
                <a:cs typeface="+mn-lt"/>
              </a:rPr>
              <a:t>tumor</a:t>
            </a:r>
            <a:r>
              <a:rPr lang="en-ZA" sz="2000" dirty="0">
                <a:ea typeface="+mn-lt"/>
                <a:cs typeface="+mn-lt"/>
              </a:rPr>
              <a:t> and no </a:t>
            </a:r>
            <a:r>
              <a:rPr lang="en-ZA" sz="2000" dirty="0" err="1">
                <a:ea typeface="+mn-lt"/>
                <a:cs typeface="+mn-lt"/>
              </a:rPr>
              <a:t>tumor</a:t>
            </a:r>
            <a:r>
              <a:rPr lang="en-ZA" sz="2000" dirty="0">
                <a:ea typeface="+mn-lt"/>
                <a:cs typeface="+mn-lt"/>
              </a:rPr>
              <a:t>. EfficientNetB7 achieved 98.18% classification accuracy using transfer learning. This project also shows the effectiveness of fine-tunning on performance.</a:t>
            </a:r>
            <a:endParaRPr lang="en-US" sz="2000">
              <a:ea typeface="+mn-lt"/>
              <a:cs typeface="+mn-lt"/>
            </a:endParaRPr>
          </a:p>
          <a:p>
            <a:pPr algn="just"/>
            <a:endParaRPr lang="en-US" sz="2000" dirty="0">
              <a:ea typeface="Calibri"/>
              <a:cs typeface="Calibri"/>
            </a:endParaRPr>
          </a:p>
          <a:p>
            <a:endParaRPr lang="en-ZA" sz="2000" dirty="0">
              <a:ea typeface="Calibri"/>
              <a:cs typeface="Calibri"/>
            </a:endParaRPr>
          </a:p>
        </p:txBody>
      </p:sp>
      <p:pic>
        <p:nvPicPr>
          <p:cNvPr id="4" name="Picture 3" descr="Warning Signs for Brain Tumor - Curia App">
            <a:extLst>
              <a:ext uri="{FF2B5EF4-FFF2-40B4-BE49-F238E27FC236}">
                <a16:creationId xmlns:a16="http://schemas.microsoft.com/office/drawing/2014/main" id="{CC5B93F8-1A23-787A-8982-5C39AB8A0954}"/>
              </a:ext>
            </a:extLst>
          </p:cNvPr>
          <p:cNvPicPr>
            <a:picLocks noChangeAspect="1"/>
          </p:cNvPicPr>
          <p:nvPr/>
        </p:nvPicPr>
        <p:blipFill rotWithShape="1">
          <a:blip r:embed="rId2"/>
          <a:srcRect l="20195" r="19918" b="1"/>
          <a:stretch/>
        </p:blipFill>
        <p:spPr>
          <a:xfrm>
            <a:off x="7675658" y="2093976"/>
            <a:ext cx="3941064" cy="4096512"/>
          </a:xfrm>
          <a:prstGeom prst="rect">
            <a:avLst/>
          </a:prstGeom>
        </p:spPr>
      </p:pic>
    </p:spTree>
    <p:extLst>
      <p:ext uri="{BB962C8B-B14F-4D97-AF65-F5344CB8AC3E}">
        <p14:creationId xmlns:p14="http://schemas.microsoft.com/office/powerpoint/2010/main" val="29511102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5" name="Group 44">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46" name="Freeform: Shape 45">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52" name="Freeform: Shape 51">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67B32F1-1344-EEE6-E4C3-9ABB66612936}"/>
              </a:ext>
            </a:extLst>
          </p:cNvPr>
          <p:cNvSpPr>
            <a:spLocks noGrp="1"/>
          </p:cNvSpPr>
          <p:nvPr>
            <p:ph type="ctrTitle"/>
          </p:nvPr>
        </p:nvSpPr>
        <p:spPr>
          <a:xfrm>
            <a:off x="804672" y="1055098"/>
            <a:ext cx="10490869" cy="5495427"/>
          </a:xfrm>
        </p:spPr>
        <p:txBody>
          <a:bodyPr anchor="ctr">
            <a:normAutofit fontScale="90000"/>
          </a:bodyPr>
          <a:lstStyle/>
          <a:p>
            <a:pPr algn="l"/>
            <a:endParaRPr lang="en-US" sz="2200" b="1" dirty="0">
              <a:solidFill>
                <a:schemeClr val="tx2"/>
              </a:solidFill>
              <a:latin typeface="Calibri"/>
              <a:cs typeface="Calibri"/>
            </a:endParaRPr>
          </a:p>
          <a:p>
            <a:pPr lvl="1" algn="l"/>
            <a:br>
              <a:rPr lang="en-US" sz="2200" b="1" dirty="0">
                <a:solidFill>
                  <a:schemeClr val="tx2"/>
                </a:solidFill>
                <a:latin typeface="Calibri"/>
                <a:cs typeface="Calibri"/>
              </a:rPr>
            </a:br>
            <a:br>
              <a:rPr lang="en-US" sz="2200" b="1" dirty="0">
                <a:latin typeface="Calibri"/>
                <a:cs typeface="Calibri"/>
              </a:rPr>
            </a:br>
            <a:r>
              <a:rPr lang="en-US" sz="2200" b="1" dirty="0" err="1">
                <a:solidFill>
                  <a:schemeClr val="tx2"/>
                </a:solidFill>
                <a:latin typeface="Calibri"/>
                <a:cs typeface="Calibri"/>
              </a:rPr>
              <a:t>Lakhanji</a:t>
            </a:r>
            <a:r>
              <a:rPr lang="en-US" sz="2200" b="1" dirty="0">
                <a:solidFill>
                  <a:schemeClr val="tx2"/>
                </a:solidFill>
                <a:latin typeface="Calibri"/>
                <a:cs typeface="Calibri"/>
              </a:rPr>
              <a:t> Mishra</a:t>
            </a:r>
            <a:r>
              <a:rPr lang="en-US" sz="2200" dirty="0">
                <a:solidFill>
                  <a:schemeClr val="tx2"/>
                </a:solidFill>
                <a:latin typeface="Calibri"/>
                <a:cs typeface="Calibri"/>
              </a:rPr>
              <a:t>           2001072</a:t>
            </a:r>
            <a:endParaRPr lang="en-US" sz="2200" dirty="0">
              <a:solidFill>
                <a:schemeClr val="tx2"/>
              </a:solidFill>
            </a:endParaRPr>
          </a:p>
          <a:p>
            <a:pPr lvl="1" algn="l"/>
            <a:r>
              <a:rPr lang="en-US" sz="2200" b="1" dirty="0">
                <a:solidFill>
                  <a:schemeClr val="tx2"/>
                </a:solidFill>
                <a:latin typeface="Calibri"/>
                <a:cs typeface="Calibri"/>
              </a:rPr>
              <a:t>Rajat Pandey</a:t>
            </a:r>
            <a:r>
              <a:rPr lang="en-US" sz="2200" dirty="0">
                <a:solidFill>
                  <a:schemeClr val="tx2"/>
                </a:solidFill>
                <a:latin typeface="Calibri"/>
                <a:cs typeface="Calibri"/>
              </a:rPr>
              <a:t>                2001050</a:t>
            </a:r>
            <a:br>
              <a:rPr lang="en-US" sz="2200" dirty="0">
                <a:latin typeface="Calibri"/>
                <a:cs typeface="Calibri"/>
              </a:rPr>
            </a:br>
            <a:r>
              <a:rPr lang="en-US" sz="2200" b="1" dirty="0">
                <a:solidFill>
                  <a:schemeClr val="tx2"/>
                </a:solidFill>
                <a:latin typeface="Calibri"/>
                <a:cs typeface="Calibri"/>
              </a:rPr>
              <a:t>Manish Kr. Maurya</a:t>
            </a:r>
            <a:r>
              <a:rPr lang="en-US" sz="2200" dirty="0">
                <a:solidFill>
                  <a:schemeClr val="tx2"/>
                </a:solidFill>
                <a:latin typeface="Calibri"/>
                <a:cs typeface="Calibri"/>
              </a:rPr>
              <a:t>     2001090</a:t>
            </a:r>
            <a:endParaRPr lang="en-US" sz="2200" dirty="0">
              <a:solidFill>
                <a:schemeClr val="tx2"/>
              </a:solidFill>
            </a:endParaRPr>
          </a:p>
          <a:p>
            <a:pPr lvl="1" algn="l"/>
            <a:r>
              <a:rPr lang="en-US" sz="2200" b="1" dirty="0">
                <a:solidFill>
                  <a:schemeClr val="tx2"/>
                </a:solidFill>
                <a:latin typeface="Calibri"/>
                <a:cs typeface="Calibri"/>
              </a:rPr>
              <a:t>Deepak Kumar             2001075         </a:t>
            </a:r>
            <a:br>
              <a:rPr lang="en-US" sz="2200" b="1" dirty="0">
                <a:latin typeface="Calibri"/>
                <a:cs typeface="Calibri"/>
              </a:rPr>
            </a:br>
            <a:br>
              <a:rPr lang="en-US" sz="2200" b="1" dirty="0">
                <a:latin typeface="Calibri"/>
                <a:cs typeface="Calibri"/>
              </a:rPr>
            </a:br>
            <a:br>
              <a:rPr lang="en-US" sz="2200" b="1" dirty="0">
                <a:latin typeface="Calibri"/>
                <a:cs typeface="Calibri"/>
              </a:rPr>
            </a:br>
            <a:br>
              <a:rPr lang="en-US" sz="2200" b="1" dirty="0">
                <a:latin typeface="Calibri"/>
                <a:cs typeface="Calibri"/>
              </a:rPr>
            </a:br>
            <a:br>
              <a:rPr lang="en-US" sz="2200" b="1" dirty="0">
                <a:latin typeface="Calibri"/>
                <a:cs typeface="Calibri"/>
              </a:rPr>
            </a:br>
            <a:br>
              <a:rPr lang="en-US" sz="2200" b="1" dirty="0">
                <a:latin typeface="Calibri"/>
                <a:cs typeface="Calibri"/>
              </a:rPr>
            </a:br>
            <a:r>
              <a:rPr lang="en-US" sz="2800" b="1" dirty="0">
                <a:solidFill>
                  <a:schemeClr val="tx2"/>
                </a:solidFill>
                <a:latin typeface="Calibri"/>
                <a:cs typeface="Calibri"/>
              </a:rPr>
              <a:t>                                               --Under The Supervision of :-     </a:t>
            </a:r>
            <a:r>
              <a:rPr lang="en-US" sz="2200" b="1" dirty="0">
                <a:solidFill>
                  <a:schemeClr val="tx2"/>
                </a:solidFill>
                <a:latin typeface="Calibri"/>
                <a:cs typeface="Calibri"/>
              </a:rPr>
              <a:t>                                    </a:t>
            </a:r>
            <a:r>
              <a:rPr lang="en-US" sz="2800" b="1" dirty="0">
                <a:solidFill>
                  <a:schemeClr val="tx2"/>
                </a:solidFill>
                <a:latin typeface="Calibri"/>
                <a:cs typeface="Calibri"/>
              </a:rPr>
              <a:t> </a:t>
            </a:r>
            <a:br>
              <a:rPr lang="en-US" sz="2200" b="1" dirty="0">
                <a:solidFill>
                  <a:schemeClr val="tx2"/>
                </a:solidFill>
                <a:latin typeface="Calibri"/>
                <a:cs typeface="Calibri"/>
              </a:rPr>
            </a:br>
            <a:r>
              <a:rPr lang="en-US" sz="2200" b="1" dirty="0">
                <a:solidFill>
                  <a:schemeClr val="tx2"/>
                </a:solidFill>
                <a:latin typeface="Calibri"/>
                <a:cs typeface="Calibri"/>
              </a:rPr>
              <a:t>                                                                   Dr. Prakash Ranjan                                                              </a:t>
            </a:r>
            <a:br>
              <a:rPr lang="en-US" sz="2200" b="1" dirty="0">
                <a:solidFill>
                  <a:schemeClr val="accent1">
                    <a:lumMod val="50000"/>
                  </a:schemeClr>
                </a:solidFill>
                <a:latin typeface="Calibri"/>
                <a:cs typeface="Calibri"/>
              </a:rPr>
            </a:br>
            <a:r>
              <a:rPr lang="en-US" sz="2200" b="1" dirty="0">
                <a:solidFill>
                  <a:schemeClr val="accent1">
                    <a:lumMod val="50000"/>
                  </a:schemeClr>
                </a:solidFill>
                <a:latin typeface="Calibri"/>
                <a:cs typeface="Calibri"/>
              </a:rPr>
              <a:t>                                                                    Assistance Professor,                                                           </a:t>
            </a:r>
            <a:br>
              <a:rPr lang="en-US" sz="2200" b="1" dirty="0">
                <a:solidFill>
                  <a:schemeClr val="accent1">
                    <a:lumMod val="50000"/>
                  </a:schemeClr>
                </a:solidFill>
                <a:latin typeface="Calibri"/>
                <a:cs typeface="Calibri"/>
              </a:rPr>
            </a:br>
            <a:r>
              <a:rPr lang="en-US" sz="2200" b="1" dirty="0">
                <a:solidFill>
                  <a:schemeClr val="accent1">
                    <a:lumMod val="50000"/>
                  </a:schemeClr>
                </a:solidFill>
                <a:latin typeface="Calibri"/>
                <a:cs typeface="Calibri"/>
              </a:rPr>
              <a:t>                                                                   ECE Department, IIIT Bhagalpur                                         </a:t>
            </a:r>
            <a:endParaRPr lang="en-US" sz="2000" dirty="0">
              <a:solidFill>
                <a:schemeClr val="accent1">
                  <a:lumMod val="50000"/>
                </a:schemeClr>
              </a:solidFill>
              <a:latin typeface="Trebuchet MS"/>
              <a:cs typeface="Calibri"/>
            </a:endParaRPr>
          </a:p>
          <a:p>
            <a:pPr lvl="1" algn="l"/>
            <a:br>
              <a:rPr lang="en-US" sz="2200" b="1" dirty="0">
                <a:latin typeface="Calibri"/>
                <a:cs typeface="Calibri"/>
              </a:rPr>
            </a:br>
            <a:endParaRPr lang="en-US" sz="2200">
              <a:solidFill>
                <a:schemeClr val="tx2"/>
              </a:solidFill>
              <a:latin typeface="Trebuchet MS"/>
              <a:cs typeface="Calibri"/>
            </a:endParaRPr>
          </a:p>
        </p:txBody>
      </p:sp>
      <p:sp>
        <p:nvSpPr>
          <p:cNvPr id="3" name="Subtitle 2">
            <a:extLst>
              <a:ext uri="{FF2B5EF4-FFF2-40B4-BE49-F238E27FC236}">
                <a16:creationId xmlns:a16="http://schemas.microsoft.com/office/drawing/2014/main" id="{F4600419-B038-1217-6EC5-0C2BEB1B9569}"/>
              </a:ext>
            </a:extLst>
          </p:cNvPr>
          <p:cNvSpPr>
            <a:spLocks noGrp="1"/>
          </p:cNvSpPr>
          <p:nvPr>
            <p:ph type="subTitle" idx="1"/>
          </p:nvPr>
        </p:nvSpPr>
        <p:spPr>
          <a:xfrm>
            <a:off x="880508" y="689394"/>
            <a:ext cx="3330531" cy="1223513"/>
          </a:xfrm>
        </p:spPr>
        <p:txBody>
          <a:bodyPr anchor="ctr">
            <a:normAutofit/>
          </a:bodyPr>
          <a:lstStyle/>
          <a:p>
            <a:pPr algn="l"/>
            <a:r>
              <a:rPr lang="en-US" sz="3200" b="1" u="sng" dirty="0">
                <a:solidFill>
                  <a:schemeClr val="accent1">
                    <a:lumMod val="50000"/>
                  </a:schemeClr>
                </a:solidFill>
                <a:cs typeface="Calibri"/>
              </a:rPr>
              <a:t>Presented By:</a:t>
            </a:r>
          </a:p>
        </p:txBody>
      </p:sp>
    </p:spTree>
    <p:extLst>
      <p:ext uri="{BB962C8B-B14F-4D97-AF65-F5344CB8AC3E}">
        <p14:creationId xmlns:p14="http://schemas.microsoft.com/office/powerpoint/2010/main" val="1055126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37A555-8B14-B2D1-3A31-251094CF9D4D}"/>
              </a:ext>
            </a:extLst>
          </p:cNvPr>
          <p:cNvSpPr>
            <a:spLocks noGrp="1"/>
          </p:cNvSpPr>
          <p:nvPr>
            <p:ph type="title"/>
          </p:nvPr>
        </p:nvSpPr>
        <p:spPr>
          <a:xfrm>
            <a:off x="838200" y="557188"/>
            <a:ext cx="10515600" cy="1133499"/>
          </a:xfrm>
        </p:spPr>
        <p:txBody>
          <a:bodyPr>
            <a:normAutofit/>
          </a:bodyPr>
          <a:lstStyle/>
          <a:p>
            <a:pPr algn="ctr"/>
            <a:r>
              <a:rPr lang="en-US" sz="5200"/>
              <a:t>Future work</a:t>
            </a:r>
          </a:p>
        </p:txBody>
      </p:sp>
      <p:graphicFrame>
        <p:nvGraphicFramePr>
          <p:cNvPr id="18" name="Content Placeholder 2">
            <a:extLst>
              <a:ext uri="{FF2B5EF4-FFF2-40B4-BE49-F238E27FC236}">
                <a16:creationId xmlns:a16="http://schemas.microsoft.com/office/drawing/2014/main" id="{A1743BE2-E221-2B8C-A931-7BF83D37B23E}"/>
              </a:ext>
            </a:extLst>
          </p:cNvPr>
          <p:cNvGraphicFramePr>
            <a:graphicFrameLocks/>
          </p:cNvGraphicFramePr>
          <p:nvPr>
            <p:extLst>
              <p:ext uri="{D42A27DB-BD31-4B8C-83A1-F6EECF244321}">
                <p14:modId xmlns:p14="http://schemas.microsoft.com/office/powerpoint/2010/main" val="105039019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38029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8882" y="3577456"/>
            <a:ext cx="10909640" cy="1687814"/>
          </a:xfrm>
        </p:spPr>
        <p:txBody>
          <a:bodyPr vert="horz" lIns="91440" tIns="45720" rIns="91440" bIns="45720" rtlCol="0" anchor="b">
            <a:normAutofit/>
          </a:bodyPr>
          <a:lstStyle/>
          <a:p>
            <a:pPr algn="ctr"/>
            <a:r>
              <a:rPr lang="en-US" sz="6600" kern="1200">
                <a:solidFill>
                  <a:schemeClr val="tx1"/>
                </a:solidFill>
                <a:latin typeface="+mj-lt"/>
                <a:ea typeface="+mj-ea"/>
                <a:cs typeface="+mj-cs"/>
              </a:rPr>
              <a:t> Thank You!</a:t>
            </a:r>
          </a:p>
        </p:txBody>
      </p:sp>
      <p:pic>
        <p:nvPicPr>
          <p:cNvPr id="22" name="Graphic 21" descr="Handshake">
            <a:extLst>
              <a:ext uri="{FF2B5EF4-FFF2-40B4-BE49-F238E27FC236}">
                <a16:creationId xmlns:a16="http://schemas.microsoft.com/office/drawing/2014/main" id="{F9630995-B241-1881-C3F0-FB7D88A24D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22700" y="591670"/>
            <a:ext cx="2742004" cy="2742004"/>
          </a:xfrm>
          <a:prstGeom prst="rect">
            <a:avLst/>
          </a:prstGeom>
        </p:spPr>
      </p:pic>
      <p:sp>
        <p:nvSpPr>
          <p:cNvPr id="41"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62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0" y="557188"/>
            <a:ext cx="10515600" cy="1133499"/>
          </a:xfrm>
        </p:spPr>
        <p:txBody>
          <a:bodyPr>
            <a:normAutofit/>
          </a:bodyPr>
          <a:lstStyle/>
          <a:p>
            <a:pPr algn="ctr"/>
            <a:r>
              <a:rPr lang="en-US" sz="4000" dirty="0">
                <a:solidFill>
                  <a:schemeClr val="accent1">
                    <a:lumMod val="50000"/>
                  </a:schemeClr>
                </a:solidFill>
                <a:cs typeface="Calibri Light"/>
              </a:rPr>
              <a:t>CONTENTS</a:t>
            </a:r>
          </a:p>
        </p:txBody>
      </p:sp>
      <p:graphicFrame>
        <p:nvGraphicFramePr>
          <p:cNvPr id="32" name="Content Placeholder">
            <a:extLst>
              <a:ext uri="{FF2B5EF4-FFF2-40B4-BE49-F238E27FC236}">
                <a16:creationId xmlns:a16="http://schemas.microsoft.com/office/drawing/2014/main" id="{B7DA0D8E-BD04-DC36-6386-0FFF093CF68D}"/>
              </a:ext>
            </a:extLst>
          </p:cNvPr>
          <p:cNvGraphicFramePr>
            <a:graphicFrameLocks noGrp="1"/>
          </p:cNvGraphicFramePr>
          <p:nvPr>
            <p:ph idx="1"/>
            <p:extLst>
              <p:ext uri="{D42A27DB-BD31-4B8C-83A1-F6EECF244321}">
                <p14:modId xmlns:p14="http://schemas.microsoft.com/office/powerpoint/2010/main" val="316901217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06094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42393-9858-4F87-908B-A272AA6E93BD}"/>
              </a:ext>
            </a:extLst>
          </p:cNvPr>
          <p:cNvSpPr>
            <a:spLocks noGrp="1"/>
          </p:cNvSpPr>
          <p:nvPr>
            <p:ph type="title"/>
          </p:nvPr>
        </p:nvSpPr>
        <p:spPr>
          <a:xfrm>
            <a:off x="572493" y="238539"/>
            <a:ext cx="11018520" cy="1434415"/>
          </a:xfrm>
        </p:spPr>
        <p:txBody>
          <a:bodyPr anchor="b">
            <a:normAutofit/>
          </a:bodyPr>
          <a:lstStyle/>
          <a:p>
            <a:r>
              <a:rPr lang="en-ZA" b="1" dirty="0"/>
              <a:t>Introduction</a:t>
            </a:r>
            <a:endParaRPr lang="en-ZA" dirty="0">
              <a:ea typeface="Calibri Light"/>
              <a:cs typeface="Calibri Light"/>
            </a:endParaRPr>
          </a:p>
        </p:txBody>
      </p:sp>
      <p:sp>
        <p:nvSpPr>
          <p:cNvPr id="7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DBDC143-1A57-475F-8374-6F9D9EA2DD78}"/>
              </a:ext>
            </a:extLst>
          </p:cNvPr>
          <p:cNvSpPr>
            <a:spLocks noGrp="1"/>
          </p:cNvSpPr>
          <p:nvPr>
            <p:ph idx="1"/>
          </p:nvPr>
        </p:nvSpPr>
        <p:spPr>
          <a:xfrm>
            <a:off x="155550" y="1956297"/>
            <a:ext cx="9675287" cy="4119172"/>
          </a:xfrm>
        </p:spPr>
        <p:txBody>
          <a:bodyPr vert="horz" lIns="91440" tIns="45720" rIns="91440" bIns="45720" rtlCol="0" anchor="t">
            <a:noAutofit/>
          </a:bodyPr>
          <a:lstStyle/>
          <a:p>
            <a:pPr marL="514350" indent="-285750"/>
            <a:r>
              <a:rPr lang="en-ZA" sz="1800" dirty="0">
                <a:latin typeface="Arial"/>
                <a:ea typeface="Times New Roman" panose="02020603050405020304" pitchFamily="18" charset="0"/>
                <a:cs typeface="Arial"/>
              </a:rPr>
              <a:t>A brain </a:t>
            </a:r>
            <a:r>
              <a:rPr lang="en-ZA" sz="1800" err="1">
                <a:latin typeface="Arial"/>
                <a:ea typeface="Times New Roman" panose="02020603050405020304" pitchFamily="18" charset="0"/>
                <a:cs typeface="Arial"/>
              </a:rPr>
              <a:t>tumor</a:t>
            </a:r>
            <a:r>
              <a:rPr lang="en-ZA" sz="1800" dirty="0">
                <a:effectLst/>
                <a:latin typeface="Arial"/>
                <a:ea typeface="Times New Roman" panose="02020603050405020304" pitchFamily="18" charset="0"/>
                <a:cs typeface="Arial"/>
              </a:rPr>
              <a:t> is the growth of abnormal cells in the brain.</a:t>
            </a:r>
            <a:r>
              <a:rPr lang="en-ZA" sz="1800" dirty="0">
                <a:latin typeface="Arial"/>
                <a:ea typeface="Times New Roman" panose="02020603050405020304" pitchFamily="18" charset="0"/>
                <a:cs typeface="Arial"/>
              </a:rPr>
              <a:t> </a:t>
            </a:r>
            <a:endParaRPr lang="en-ZA" sz="1800">
              <a:latin typeface="Arial"/>
              <a:ea typeface="Times New Roman" panose="02020603050405020304" pitchFamily="18" charset="0"/>
              <a:cs typeface="Arial"/>
            </a:endParaRPr>
          </a:p>
          <a:p>
            <a:pPr indent="0">
              <a:buNone/>
            </a:pPr>
            <a:r>
              <a:rPr lang="en-ZA" sz="1800" b="1" dirty="0">
                <a:latin typeface="Arial"/>
                <a:ea typeface="Times New Roman" panose="02020603050405020304" pitchFamily="18" charset="0"/>
                <a:cs typeface="Arial"/>
              </a:rPr>
              <a:t>Types</a:t>
            </a:r>
            <a:r>
              <a:rPr lang="en-ZA" sz="1800" b="1" dirty="0">
                <a:effectLst/>
                <a:latin typeface="Arial"/>
                <a:ea typeface="Times New Roman" panose="02020603050405020304" pitchFamily="18" charset="0"/>
                <a:cs typeface="Arial"/>
              </a:rPr>
              <a:t> of </a:t>
            </a:r>
            <a:r>
              <a:rPr lang="en-ZA" sz="1800" b="1" dirty="0">
                <a:latin typeface="Arial"/>
                <a:ea typeface="Times New Roman" panose="02020603050405020304" pitchFamily="18" charset="0"/>
                <a:cs typeface="Arial"/>
              </a:rPr>
              <a:t>Brain</a:t>
            </a:r>
            <a:r>
              <a:rPr lang="en-ZA" sz="1800" b="1" dirty="0">
                <a:effectLst/>
                <a:latin typeface="Arial"/>
                <a:ea typeface="Times New Roman" panose="02020603050405020304" pitchFamily="18" charset="0"/>
                <a:cs typeface="Arial"/>
              </a:rPr>
              <a:t> </a:t>
            </a:r>
            <a:r>
              <a:rPr lang="en-ZA" sz="1800" b="1" dirty="0">
                <a:latin typeface="Arial"/>
                <a:ea typeface="Times New Roman" panose="02020603050405020304" pitchFamily="18" charset="0"/>
                <a:cs typeface="Arial"/>
              </a:rPr>
              <a:t>Tumours:-</a:t>
            </a:r>
            <a:endParaRPr lang="en-ZA" sz="1800" b="1">
              <a:latin typeface="Arial"/>
              <a:ea typeface="Times New Roman" panose="02020603050405020304" pitchFamily="18" charset="0"/>
              <a:cs typeface="Arial"/>
            </a:endParaRPr>
          </a:p>
          <a:p>
            <a:pPr marL="514350" indent="-285750"/>
            <a:r>
              <a:rPr lang="en-ZA" sz="1800" dirty="0">
                <a:latin typeface="Arial"/>
                <a:ea typeface="Times New Roman" panose="02020603050405020304" pitchFamily="18" charset="0"/>
                <a:cs typeface="Calibri"/>
              </a:rPr>
              <a:t>Meningiomas T</a:t>
            </a:r>
            <a:r>
              <a:rPr lang="en-ZA" sz="1800" dirty="0">
                <a:latin typeface="Arial"/>
                <a:ea typeface="+mn-lt"/>
                <a:cs typeface="+mn-lt"/>
              </a:rPr>
              <a:t>umour</a:t>
            </a:r>
            <a:r>
              <a:rPr lang="en-ZA" sz="1800" dirty="0">
                <a:latin typeface="Arial"/>
                <a:ea typeface="+mn-lt"/>
                <a:cs typeface="Calibri"/>
              </a:rPr>
              <a:t>:</a:t>
            </a:r>
            <a:r>
              <a:rPr lang="en-ZA" sz="1800" dirty="0">
                <a:latin typeface="Arial"/>
                <a:ea typeface="Times New Roman" panose="02020603050405020304" pitchFamily="18" charset="0"/>
                <a:cs typeface="Calibri"/>
              </a:rPr>
              <a:t> It </a:t>
            </a:r>
            <a:r>
              <a:rPr lang="en-ZA" sz="1800" dirty="0">
                <a:effectLst/>
                <a:latin typeface="Arial"/>
                <a:ea typeface="Times New Roman" panose="02020603050405020304" pitchFamily="18" charset="0"/>
                <a:cs typeface="Calibri"/>
              </a:rPr>
              <a:t>start from the membranes that surrounds the brain and surrounds the central nervous system</a:t>
            </a:r>
            <a:r>
              <a:rPr lang="en-ZA" sz="1800" dirty="0">
                <a:latin typeface="Arial"/>
                <a:ea typeface="Times New Roman" panose="02020603050405020304" pitchFamily="18" charset="0"/>
                <a:cs typeface="Calibri"/>
              </a:rPr>
              <a:t>. </a:t>
            </a:r>
            <a:endParaRPr lang="en-ZA" sz="1800">
              <a:effectLst/>
              <a:latin typeface="Arial"/>
              <a:ea typeface="Times New Roman" panose="02020603050405020304" pitchFamily="18" charset="0"/>
              <a:cs typeface="Calibri" panose="020F0502020204030204" pitchFamily="34" charset="0"/>
            </a:endParaRPr>
          </a:p>
          <a:p>
            <a:pPr marL="514350" indent="-285750"/>
            <a:r>
              <a:rPr lang="en-ZA" sz="1800" dirty="0">
                <a:latin typeface="Arial"/>
                <a:ea typeface="Times New Roman" panose="02020603050405020304" pitchFamily="18" charset="0"/>
                <a:cs typeface="Calibri"/>
              </a:rPr>
              <a:t>P</a:t>
            </a:r>
            <a:r>
              <a:rPr lang="en-ZA" sz="1800" dirty="0">
                <a:effectLst/>
                <a:latin typeface="Arial"/>
                <a:ea typeface="Times New Roman" panose="02020603050405020304" pitchFamily="18" charset="0"/>
                <a:cs typeface="Calibri"/>
              </a:rPr>
              <a:t>ituitary </a:t>
            </a:r>
            <a:r>
              <a:rPr lang="en-ZA" sz="1800" dirty="0">
                <a:latin typeface="Arial"/>
                <a:ea typeface="Times New Roman" panose="02020603050405020304" pitchFamily="18" charset="0"/>
                <a:cs typeface="Calibri"/>
              </a:rPr>
              <a:t>Tumour:  these </a:t>
            </a:r>
            <a:r>
              <a:rPr lang="en-ZA" sz="1800" dirty="0">
                <a:effectLst/>
                <a:latin typeface="Arial"/>
                <a:ea typeface="Times New Roman" panose="02020603050405020304" pitchFamily="18" charset="0"/>
                <a:cs typeface="Calibri"/>
              </a:rPr>
              <a:t>are lumps that are inside the skull</a:t>
            </a:r>
            <a:r>
              <a:rPr lang="en-ZA" sz="1800" dirty="0">
                <a:latin typeface="Arial"/>
                <a:ea typeface="Times New Roman" panose="02020603050405020304" pitchFamily="18" charset="0"/>
                <a:cs typeface="Calibri"/>
              </a:rPr>
              <a:t>. </a:t>
            </a:r>
            <a:endParaRPr lang="en-ZA" sz="1800">
              <a:effectLst/>
              <a:latin typeface="Arial"/>
              <a:ea typeface="Times New Roman" panose="02020603050405020304" pitchFamily="18" charset="0"/>
              <a:cs typeface="Calibri" panose="020F0502020204030204" pitchFamily="34" charset="0"/>
            </a:endParaRPr>
          </a:p>
          <a:p>
            <a:pPr marL="514350" indent="-285750"/>
            <a:r>
              <a:rPr lang="en-GB" sz="1800" dirty="0">
                <a:latin typeface="Arial"/>
                <a:cs typeface="Calibri"/>
              </a:rPr>
              <a:t>Gliomas T</a:t>
            </a:r>
            <a:r>
              <a:rPr lang="en-ZA" sz="1800" err="1">
                <a:latin typeface="Arial"/>
                <a:ea typeface="+mn-lt"/>
                <a:cs typeface="+mn-lt"/>
              </a:rPr>
              <a:t>umour</a:t>
            </a:r>
            <a:r>
              <a:rPr lang="en-ZA" sz="1800" dirty="0">
                <a:latin typeface="Arial"/>
                <a:cs typeface="Calibri"/>
              </a:rPr>
              <a:t>: </a:t>
            </a:r>
            <a:r>
              <a:rPr lang="en-GB" sz="1800" dirty="0">
                <a:latin typeface="Arial"/>
                <a:cs typeface="Calibri"/>
              </a:rPr>
              <a:t> It arise from brain tissues other than nerve cells and blood vessels.</a:t>
            </a:r>
            <a:endParaRPr lang="en-ZA" sz="1800">
              <a:latin typeface="Arial"/>
              <a:cs typeface="Calibri" panose="020F0502020204030204" pitchFamily="34" charset="0"/>
            </a:endParaRPr>
          </a:p>
          <a:p>
            <a:pPr indent="0">
              <a:buNone/>
            </a:pPr>
            <a:r>
              <a:rPr lang="en-GB" sz="1800" b="1" dirty="0">
                <a:latin typeface="Arial"/>
                <a:ea typeface="Times New Roman" panose="02020603050405020304" pitchFamily="18" charset="0"/>
                <a:cs typeface="Calibri"/>
              </a:rPr>
              <a:t>How to Detect Brain </a:t>
            </a:r>
            <a:r>
              <a:rPr lang="en-GB" sz="1800" b="1" err="1">
                <a:latin typeface="Arial"/>
                <a:ea typeface="Times New Roman" panose="02020603050405020304" pitchFamily="18" charset="0"/>
                <a:cs typeface="Calibri"/>
              </a:rPr>
              <a:t>Tumor</a:t>
            </a:r>
            <a:r>
              <a:rPr lang="en-GB" sz="1800" b="1" dirty="0">
                <a:latin typeface="Arial"/>
                <a:ea typeface="Times New Roman" panose="02020603050405020304" pitchFamily="18" charset="0"/>
                <a:cs typeface="Calibri"/>
              </a:rPr>
              <a:t>?</a:t>
            </a:r>
          </a:p>
          <a:p>
            <a:pPr marL="514350" indent="-285750"/>
            <a:r>
              <a:rPr lang="en-GB" sz="1800" dirty="0">
                <a:latin typeface="Arial"/>
                <a:ea typeface="Cambria"/>
                <a:cs typeface="Calibri"/>
              </a:rPr>
              <a:t>Magnetic Reasoning Imaging (MRI)</a:t>
            </a:r>
            <a:endParaRPr lang="en-GB" sz="1800" b="1" dirty="0">
              <a:latin typeface="Arial"/>
              <a:ea typeface="Times New Roman" panose="02020603050405020304" pitchFamily="18" charset="0"/>
              <a:cs typeface="Calibri"/>
            </a:endParaRPr>
          </a:p>
          <a:p>
            <a:pPr marL="514350" indent="-285750"/>
            <a:r>
              <a:rPr lang="en-GB" sz="1800" dirty="0">
                <a:latin typeface="Arial"/>
                <a:ea typeface="Cambria"/>
                <a:cs typeface="Calibri"/>
              </a:rPr>
              <a:t>Brain Tumour Classification Using CAD (Machin learning And Deep Learning).</a:t>
            </a:r>
            <a:r>
              <a:rPr lang="en-US" sz="1800" dirty="0">
                <a:effectLst/>
                <a:latin typeface="Arial"/>
                <a:ea typeface="Times New Roman" panose="02020603050405020304" pitchFamily="18" charset="0"/>
                <a:cs typeface="Arial"/>
              </a:rPr>
              <a:t>.</a:t>
            </a:r>
            <a:r>
              <a:rPr lang="en-ZA" sz="1800" b="1" dirty="0">
                <a:latin typeface="Arial"/>
                <a:ea typeface="Times New Roman" panose="02020603050405020304" pitchFamily="18" charset="0"/>
                <a:cs typeface="Arial"/>
              </a:rPr>
              <a:t> </a:t>
            </a:r>
            <a:endParaRPr lang="en-ZA" sz="1800" b="1">
              <a:effectLst/>
              <a:latin typeface="Arial"/>
              <a:ea typeface="Times New Roman" panose="02020603050405020304" pitchFamily="18" charset="0"/>
              <a:cs typeface="Arial"/>
            </a:endParaRPr>
          </a:p>
          <a:p>
            <a:pPr indent="0">
              <a:buNone/>
            </a:pPr>
            <a:r>
              <a:rPr lang="en-ZA" sz="1800" b="1" dirty="0">
                <a:latin typeface="Arial"/>
                <a:ea typeface="Times New Roman" panose="02020603050405020304" pitchFamily="18" charset="0"/>
                <a:cs typeface="Calibri"/>
              </a:rPr>
              <a:t>Why Deep learning and Machine learning?</a:t>
            </a:r>
            <a:endParaRPr lang="en-ZA" sz="1800" b="1">
              <a:effectLst/>
              <a:latin typeface="Arial"/>
              <a:ea typeface="Times New Roman" panose="02020603050405020304" pitchFamily="18" charset="0"/>
              <a:cs typeface="Calibri" panose="020F0502020204030204" pitchFamily="34" charset="0"/>
            </a:endParaRPr>
          </a:p>
          <a:p>
            <a:pPr marL="514350" indent="-285750"/>
            <a:r>
              <a:rPr lang="en-ZA" sz="1800" dirty="0">
                <a:latin typeface="Arial"/>
                <a:ea typeface="+mn-lt"/>
                <a:cs typeface="+mn-lt"/>
              </a:rPr>
              <a:t>DP is used to create models for detecting and categorizing brain </a:t>
            </a:r>
            <a:r>
              <a:rPr lang="en-ZA" sz="1800" err="1">
                <a:latin typeface="Arial"/>
                <a:ea typeface="+mn-lt"/>
                <a:cs typeface="+mn-lt"/>
              </a:rPr>
              <a:t>tumors</a:t>
            </a:r>
            <a:r>
              <a:rPr lang="en-ZA" sz="1800" dirty="0">
                <a:latin typeface="Arial"/>
                <a:ea typeface="+mn-lt"/>
                <a:cs typeface="+mn-lt"/>
              </a:rPr>
              <a:t> using MRI.</a:t>
            </a:r>
            <a:endParaRPr lang="en-ZA" sz="1800">
              <a:latin typeface="Arial"/>
              <a:ea typeface="Calibri"/>
              <a:cs typeface="Calibri"/>
            </a:endParaRPr>
          </a:p>
          <a:p>
            <a:pPr marL="514350" indent="-285750"/>
            <a:r>
              <a:rPr lang="en-ZA" sz="1800" dirty="0">
                <a:latin typeface="Arial"/>
                <a:ea typeface="Calibri" panose="020F0502020204030204"/>
                <a:cs typeface="Calibri"/>
              </a:rPr>
              <a:t>ML is used to Train and Test the model.</a:t>
            </a:r>
            <a:endParaRPr lang="en-ZA" sz="1800">
              <a:latin typeface="Arial"/>
              <a:ea typeface="Calibri" panose="020F0502020204030204"/>
              <a:cs typeface="Calibri" panose="020F0502020204030204" pitchFamily="34" charset="0"/>
            </a:endParaRPr>
          </a:p>
          <a:p>
            <a:pPr marL="457200"/>
            <a:endParaRPr lang="en-ZA" sz="1400">
              <a:latin typeface="Abadi" panose="020B0604020104020204" pitchFamily="34" charset="0"/>
              <a:ea typeface="Calibri" panose="020F0502020204030204"/>
              <a:cs typeface="Calibri" panose="020F0502020204030204" pitchFamily="34" charset="0"/>
            </a:endParaRPr>
          </a:p>
          <a:p>
            <a:pPr marL="457200"/>
            <a:endParaRPr lang="en-ZA" sz="1400">
              <a:ea typeface="Calibri" panose="020F0502020204030204"/>
              <a:cs typeface="Calibri" panose="020F0502020204030204"/>
            </a:endParaRPr>
          </a:p>
        </p:txBody>
      </p:sp>
      <p:pic>
        <p:nvPicPr>
          <p:cNvPr id="4" name="Picture 3" descr="Pituitary Tumors Treatment - NCI">
            <a:extLst>
              <a:ext uri="{FF2B5EF4-FFF2-40B4-BE49-F238E27FC236}">
                <a16:creationId xmlns:a16="http://schemas.microsoft.com/office/drawing/2014/main" id="{D7C6C590-49F6-1D08-3916-EC3418877B99}"/>
              </a:ext>
            </a:extLst>
          </p:cNvPr>
          <p:cNvPicPr>
            <a:picLocks noChangeAspect="1"/>
          </p:cNvPicPr>
          <p:nvPr/>
        </p:nvPicPr>
        <p:blipFill rotWithShape="1">
          <a:blip r:embed="rId2"/>
          <a:srcRect r="-4" b="9305"/>
          <a:stretch/>
        </p:blipFill>
        <p:spPr>
          <a:xfrm>
            <a:off x="9674110" y="2841597"/>
            <a:ext cx="2258914" cy="2342475"/>
          </a:xfrm>
          <a:prstGeom prst="rect">
            <a:avLst/>
          </a:prstGeom>
        </p:spPr>
      </p:pic>
    </p:spTree>
    <p:extLst>
      <p:ext uri="{BB962C8B-B14F-4D97-AF65-F5344CB8AC3E}">
        <p14:creationId xmlns:p14="http://schemas.microsoft.com/office/powerpoint/2010/main" val="906128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B1C95C-E661-494D-B61C-4861629154C1}"/>
              </a:ext>
            </a:extLst>
          </p:cNvPr>
          <p:cNvSpPr>
            <a:spLocks noGrp="1"/>
          </p:cNvSpPr>
          <p:nvPr>
            <p:ph type="title"/>
          </p:nvPr>
        </p:nvSpPr>
        <p:spPr>
          <a:xfrm>
            <a:off x="565030" y="235729"/>
            <a:ext cx="10515600" cy="1325563"/>
          </a:xfrm>
        </p:spPr>
        <p:txBody>
          <a:bodyPr>
            <a:normAutofit/>
          </a:bodyPr>
          <a:lstStyle/>
          <a:p>
            <a:r>
              <a:rPr lang="en-ZA" sz="3600" b="1" dirty="0"/>
              <a:t>Introduction Cont...</a:t>
            </a:r>
            <a:endParaRPr lang="en-ZA" sz="3600" b="1" dirty="0">
              <a:ea typeface="Calibri Light"/>
              <a:cs typeface="Calibri Light"/>
            </a:endParaRPr>
          </a:p>
        </p:txBody>
      </p:sp>
      <p:sp>
        <p:nvSpPr>
          <p:cNvPr id="9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DB81E6-3A06-4950-A707-7AACDB3B36F0}"/>
              </a:ext>
            </a:extLst>
          </p:cNvPr>
          <p:cNvSpPr>
            <a:spLocks noGrp="1"/>
          </p:cNvSpPr>
          <p:nvPr>
            <p:ph idx="1"/>
          </p:nvPr>
        </p:nvSpPr>
        <p:spPr>
          <a:xfrm>
            <a:off x="665672" y="1713724"/>
            <a:ext cx="10515600" cy="4251960"/>
          </a:xfrm>
        </p:spPr>
        <p:txBody>
          <a:bodyPr vert="horz" lIns="91440" tIns="45720" rIns="91440" bIns="45720" rtlCol="0" anchor="t">
            <a:normAutofit/>
          </a:bodyPr>
          <a:lstStyle/>
          <a:p>
            <a:pPr marL="0" indent="0">
              <a:buNone/>
            </a:pPr>
            <a:r>
              <a:rPr lang="en-ZA" sz="2200" dirty="0">
                <a:latin typeface="Abadi"/>
              </a:rPr>
              <a:t>Model?</a:t>
            </a:r>
            <a:endParaRPr lang="en-ZA" sz="2200" dirty="0">
              <a:latin typeface="Abadi" panose="020B0604020104020204" pitchFamily="34" charset="0"/>
            </a:endParaRPr>
          </a:p>
          <a:p>
            <a:pPr marL="0" indent="0">
              <a:buNone/>
            </a:pPr>
            <a:r>
              <a:rPr lang="en-ZA" sz="2200" dirty="0">
                <a:ea typeface="+mn-lt"/>
                <a:cs typeface="+mn-lt"/>
              </a:rPr>
              <a:t>EfficientNetB7  model  is used Improving Accuracy and Efficiency .</a:t>
            </a:r>
            <a:endParaRPr lang="en-ZA" sz="2200" dirty="0">
              <a:ea typeface="Calibri"/>
              <a:cs typeface="Calibri"/>
            </a:endParaRPr>
          </a:p>
          <a:p>
            <a:pPr marL="0" indent="0">
              <a:buNone/>
            </a:pPr>
            <a:r>
              <a:rPr lang="en-ZA" sz="2200" b="1" dirty="0">
                <a:ea typeface="+mn-lt"/>
                <a:cs typeface="+mn-lt"/>
              </a:rPr>
              <a:t>Optimizers:-</a:t>
            </a:r>
            <a:endParaRPr lang="en-ZA" sz="2200" b="1" dirty="0"/>
          </a:p>
          <a:p>
            <a:pPr marL="0" indent="0">
              <a:buNone/>
            </a:pPr>
            <a:r>
              <a:rPr lang="en-ZA" sz="2200" dirty="0">
                <a:ea typeface="+mn-lt"/>
                <a:cs typeface="+mn-lt"/>
              </a:rPr>
              <a:t>1. SGD</a:t>
            </a:r>
          </a:p>
          <a:p>
            <a:pPr marL="0" indent="0">
              <a:buNone/>
            </a:pPr>
            <a:r>
              <a:rPr lang="en-ZA" sz="2200" dirty="0">
                <a:ea typeface="+mn-lt"/>
                <a:cs typeface="+mn-lt"/>
              </a:rPr>
              <a:t>2. RMSprop</a:t>
            </a:r>
          </a:p>
          <a:p>
            <a:pPr marL="0" indent="0">
              <a:buNone/>
            </a:pPr>
            <a:r>
              <a:rPr lang="en-ZA" sz="2200" dirty="0">
                <a:ea typeface="+mn-lt"/>
                <a:cs typeface="+mn-lt"/>
              </a:rPr>
              <a:t>3. Adam</a:t>
            </a:r>
          </a:p>
          <a:p>
            <a:pPr marL="0" indent="0">
              <a:buNone/>
            </a:pPr>
            <a:r>
              <a:rPr lang="en-ZA" sz="2200" dirty="0">
                <a:ea typeface="+mn-lt"/>
                <a:cs typeface="+mn-lt"/>
              </a:rPr>
              <a:t>4. </a:t>
            </a:r>
            <a:r>
              <a:rPr lang="en-ZA" sz="2200" dirty="0" err="1">
                <a:ea typeface="+mn-lt"/>
                <a:cs typeface="+mn-lt"/>
              </a:rPr>
              <a:t>Adagrad</a:t>
            </a:r>
          </a:p>
          <a:p>
            <a:pPr marL="0" indent="0">
              <a:buNone/>
            </a:pPr>
            <a:r>
              <a:rPr lang="en-ZA" sz="2200" dirty="0">
                <a:ea typeface="+mn-lt"/>
                <a:cs typeface="+mn-lt"/>
              </a:rPr>
              <a:t>5. </a:t>
            </a:r>
            <a:r>
              <a:rPr lang="en-ZA" sz="2200" dirty="0" err="1">
                <a:ea typeface="+mn-lt"/>
                <a:cs typeface="+mn-lt"/>
              </a:rPr>
              <a:t>Adadelta</a:t>
            </a:r>
            <a:r>
              <a:rPr lang="en-ZA" sz="2200" dirty="0">
                <a:ea typeface="+mn-lt"/>
                <a:cs typeface="+mn-lt"/>
              </a:rPr>
              <a:t>.</a:t>
            </a:r>
            <a:endParaRPr lang="en-ZA" sz="2200" dirty="0">
              <a:ea typeface="Calibri"/>
              <a:cs typeface="Calibri"/>
            </a:endParaRPr>
          </a:p>
          <a:p>
            <a:pPr>
              <a:buAutoNum type="arabicPeriod"/>
            </a:pPr>
            <a:endParaRPr lang="en-ZA" sz="2200">
              <a:latin typeface="Abadi" panose="020B0604020104020204" pitchFamily="34" charset="0"/>
              <a:ea typeface="Calibri" panose="020F0502020204030204"/>
              <a:cs typeface="Calibri" panose="020F0502020204030204"/>
            </a:endParaRPr>
          </a:p>
          <a:p>
            <a:pPr marL="0" indent="0">
              <a:buNone/>
            </a:pPr>
            <a:endParaRPr lang="en-ZA" sz="2200">
              <a:ea typeface="Calibri" panose="020F0502020204030204"/>
              <a:cs typeface="Calibri" panose="020F0502020204030204"/>
            </a:endParaRPr>
          </a:p>
          <a:p>
            <a:pPr>
              <a:buAutoNum type="arabicPeriod"/>
            </a:pPr>
            <a:endParaRPr lang="en-ZA" sz="2200">
              <a:ea typeface="Calibri" panose="020F0502020204030204"/>
              <a:cs typeface="Calibri" panose="020F0502020204030204"/>
            </a:endParaRPr>
          </a:p>
          <a:p>
            <a:pPr marL="0" indent="0">
              <a:buNone/>
            </a:pPr>
            <a:endParaRPr lang="en-ZA" sz="2200">
              <a:ea typeface="Calibri" panose="020F0502020204030204"/>
              <a:cs typeface="Calibri" panose="020F0502020204030204"/>
            </a:endParaRPr>
          </a:p>
        </p:txBody>
      </p:sp>
    </p:spTree>
    <p:extLst>
      <p:ext uri="{BB962C8B-B14F-4D97-AF65-F5344CB8AC3E}">
        <p14:creationId xmlns:p14="http://schemas.microsoft.com/office/powerpoint/2010/main" val="2770375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2CB962CF-61A3-4EF9-94F6-7C59B0329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dirty="0">
              <a:ea typeface="Calibri"/>
              <a:cs typeface="Calibri"/>
            </a:endParaRPr>
          </a:p>
        </p:txBody>
      </p:sp>
      <p:sp>
        <p:nvSpPr>
          <p:cNvPr id="2" name="Title 1">
            <a:extLst>
              <a:ext uri="{FF2B5EF4-FFF2-40B4-BE49-F238E27FC236}">
                <a16:creationId xmlns:a16="http://schemas.microsoft.com/office/drawing/2014/main" id="{6005695C-5B63-A8B7-E8AF-F13B0C7F7E50}"/>
              </a:ext>
            </a:extLst>
          </p:cNvPr>
          <p:cNvSpPr>
            <a:spLocks noGrp="1"/>
          </p:cNvSpPr>
          <p:nvPr>
            <p:ph type="ctrTitle"/>
          </p:nvPr>
        </p:nvSpPr>
        <p:spPr>
          <a:xfrm>
            <a:off x="363747" y="182526"/>
            <a:ext cx="6797405" cy="1651404"/>
          </a:xfrm>
        </p:spPr>
        <p:txBody>
          <a:bodyPr vert="horz" lIns="91440" tIns="45720" rIns="91440" bIns="45720" rtlCol="0" anchor="ctr">
            <a:normAutofit/>
          </a:bodyPr>
          <a:lstStyle/>
          <a:p>
            <a:pPr algn="l"/>
            <a:r>
              <a:rPr lang="en-US" sz="3600" b="1" err="1"/>
              <a:t>Requirments</a:t>
            </a:r>
            <a:r>
              <a:rPr lang="en-US" sz="3600" b="1" dirty="0"/>
              <a:t>:-</a:t>
            </a:r>
            <a:endParaRPr lang="en-US" sz="3600" b="1" dirty="0">
              <a:ea typeface="Calibri Light"/>
              <a:cs typeface="Calibri Light"/>
            </a:endParaRPr>
          </a:p>
          <a:p>
            <a:pPr algn="l"/>
            <a:endParaRPr lang="en-US" sz="4000"/>
          </a:p>
          <a:p>
            <a:pPr algn="l"/>
            <a:endParaRPr lang="en-US" sz="4000"/>
          </a:p>
        </p:txBody>
      </p:sp>
      <p:sp>
        <p:nvSpPr>
          <p:cNvPr id="3" name="Subtitle 2">
            <a:extLst>
              <a:ext uri="{FF2B5EF4-FFF2-40B4-BE49-F238E27FC236}">
                <a16:creationId xmlns:a16="http://schemas.microsoft.com/office/drawing/2014/main" id="{110BAA2C-DEFC-2CB3-A438-BA90F568C08B}"/>
              </a:ext>
            </a:extLst>
          </p:cNvPr>
          <p:cNvSpPr>
            <a:spLocks noGrp="1"/>
          </p:cNvSpPr>
          <p:nvPr>
            <p:ph type="subTitle" idx="1"/>
          </p:nvPr>
        </p:nvSpPr>
        <p:spPr>
          <a:xfrm>
            <a:off x="104955" y="704802"/>
            <a:ext cx="8407669" cy="5444667"/>
          </a:xfrm>
        </p:spPr>
        <p:txBody>
          <a:bodyPr vert="horz" lIns="91440" tIns="45720" rIns="91440" bIns="45720" rtlCol="0" anchor="t">
            <a:normAutofit/>
          </a:bodyPr>
          <a:lstStyle/>
          <a:p>
            <a:pPr marL="342900" indent="-342900" algn="l">
              <a:buChar char="•"/>
            </a:pPr>
            <a:r>
              <a:rPr lang="en-US" sz="2000" dirty="0">
                <a:ea typeface="Calibri"/>
                <a:cs typeface="Calibri"/>
              </a:rPr>
              <a:t>   Google </a:t>
            </a:r>
            <a:r>
              <a:rPr lang="en-US" sz="2000" dirty="0" err="1">
                <a:ea typeface="Calibri"/>
                <a:cs typeface="Calibri"/>
              </a:rPr>
              <a:t>Colab</a:t>
            </a:r>
            <a:endParaRPr lang="en-US" sz="2000" dirty="0">
              <a:ea typeface="Calibri"/>
              <a:cs typeface="Calibri"/>
            </a:endParaRPr>
          </a:p>
          <a:p>
            <a:pPr marL="514350" indent="-342900" algn="l">
              <a:spcBef>
                <a:spcPct val="0"/>
              </a:spcBef>
              <a:buChar char="•"/>
            </a:pPr>
            <a:r>
              <a:rPr lang="en-US" sz="2000" dirty="0"/>
              <a:t>Python</a:t>
            </a:r>
            <a:endParaRPr lang="en-US" sz="2000">
              <a:ea typeface="Calibri"/>
              <a:cs typeface="Calibri"/>
            </a:endParaRPr>
          </a:p>
          <a:p>
            <a:pPr marL="514350" indent="-342900" algn="l">
              <a:spcBef>
                <a:spcPct val="0"/>
              </a:spcBef>
              <a:buChar char="•"/>
            </a:pPr>
            <a:r>
              <a:rPr lang="en-US" sz="2000" err="1"/>
              <a:t>Tensorflow</a:t>
            </a:r>
            <a:endParaRPr lang="en-US" sz="2000">
              <a:ea typeface="Calibri"/>
              <a:cs typeface="Calibri"/>
            </a:endParaRPr>
          </a:p>
          <a:p>
            <a:pPr marL="514350" indent="-342900" algn="l">
              <a:spcBef>
                <a:spcPct val="0"/>
              </a:spcBef>
              <a:buChar char="•"/>
            </a:pPr>
            <a:r>
              <a:rPr lang="en-US" sz="2000" err="1"/>
              <a:t>Keras</a:t>
            </a:r>
            <a:endParaRPr lang="en-US" sz="2000">
              <a:ea typeface="Calibri"/>
              <a:cs typeface="Calibri"/>
            </a:endParaRPr>
          </a:p>
          <a:p>
            <a:pPr marL="514350" indent="-342900" algn="l">
              <a:spcBef>
                <a:spcPct val="0"/>
              </a:spcBef>
              <a:buChar char="•"/>
            </a:pPr>
            <a:r>
              <a:rPr lang="en-US" sz="2000" dirty="0"/>
              <a:t>matplotlib</a:t>
            </a:r>
            <a:endParaRPr lang="en-US" sz="2000">
              <a:ea typeface="Calibri"/>
              <a:cs typeface="Calibri"/>
            </a:endParaRPr>
          </a:p>
          <a:p>
            <a:pPr marL="514350" indent="-342900" algn="l">
              <a:spcBef>
                <a:spcPct val="0"/>
              </a:spcBef>
              <a:buChar char="•"/>
            </a:pPr>
            <a:r>
              <a:rPr lang="en-US" sz="2000" err="1"/>
              <a:t>Streamlit</a:t>
            </a:r>
            <a:endParaRPr lang="en-US" sz="2000">
              <a:ea typeface="Calibri"/>
              <a:cs typeface="Calibri"/>
            </a:endParaRPr>
          </a:p>
          <a:p>
            <a:pPr marL="514350" indent="-342900" algn="l">
              <a:spcBef>
                <a:spcPct val="0"/>
              </a:spcBef>
              <a:buChar char="•"/>
            </a:pPr>
            <a:endParaRPr lang="en-US" sz="2000">
              <a:ea typeface="Calibri"/>
              <a:cs typeface="Calibri"/>
            </a:endParaRPr>
          </a:p>
          <a:p>
            <a:pPr marL="114300" algn="l"/>
            <a:r>
              <a:rPr lang="en-US" sz="3600" b="1" dirty="0">
                <a:ea typeface="Calibri"/>
                <a:cs typeface="Calibri"/>
              </a:rPr>
              <a:t>Motivation And Objective:-</a:t>
            </a:r>
          </a:p>
          <a:p>
            <a:pPr marL="400050" indent="-285750" algn="l">
              <a:buChar char="•"/>
            </a:pPr>
            <a:r>
              <a:rPr lang="en-US" sz="1800" dirty="0">
                <a:ea typeface="+mn-lt"/>
                <a:cs typeface="+mn-lt"/>
              </a:rPr>
              <a:t>Early Detection for Improved Outcomes</a:t>
            </a:r>
          </a:p>
          <a:p>
            <a:pPr marL="400050" indent="-285750" algn="l">
              <a:buChar char="•"/>
            </a:pPr>
            <a:r>
              <a:rPr lang="en-US" sz="1800" dirty="0">
                <a:ea typeface="+mn-lt"/>
                <a:cs typeface="+mn-lt"/>
              </a:rPr>
              <a:t>Complexity of Brain Tumor Patterns</a:t>
            </a:r>
          </a:p>
          <a:p>
            <a:pPr marL="400050" indent="-285750" algn="l">
              <a:buChar char="•"/>
            </a:pPr>
            <a:r>
              <a:rPr lang="en-US" sz="1800" dirty="0">
                <a:ea typeface="+mn-lt"/>
                <a:cs typeface="+mn-lt"/>
              </a:rPr>
              <a:t>Reduction of Diagnostic Time</a:t>
            </a:r>
          </a:p>
          <a:p>
            <a:pPr marL="400050" indent="-285750" algn="l">
              <a:buChar char="•"/>
            </a:pPr>
            <a:r>
              <a:rPr lang="en-US" sz="1800" dirty="0">
                <a:ea typeface="+mn-lt"/>
                <a:cs typeface="+mn-lt"/>
              </a:rPr>
              <a:t>Enhanced Accuracy and Precision</a:t>
            </a:r>
          </a:p>
          <a:p>
            <a:pPr marL="400050" indent="-285750" algn="l">
              <a:buChar char="•"/>
            </a:pPr>
            <a:r>
              <a:rPr lang="en-US" sz="1800" dirty="0">
                <a:ea typeface="+mn-lt"/>
                <a:cs typeface="+mn-lt"/>
              </a:rPr>
              <a:t>Utilization of Large Medical Datasets</a:t>
            </a:r>
            <a:r>
              <a:rPr lang="en-ZA" dirty="0">
                <a:ea typeface="Calibri"/>
                <a:cs typeface="Calibri"/>
              </a:rPr>
              <a:t>.</a:t>
            </a:r>
          </a:p>
          <a:p>
            <a:pPr marL="400050" indent="-285750" algn="l">
              <a:buChar char="•"/>
            </a:pPr>
            <a:r>
              <a:rPr lang="en-US" sz="1800" dirty="0">
                <a:ea typeface="Calibri"/>
                <a:cs typeface="Calibri"/>
              </a:rPr>
              <a:t>Evaluate Model Performance</a:t>
            </a:r>
            <a:endParaRPr lang="en-ZA" sz="1800" dirty="0">
              <a:ea typeface="Calibri"/>
              <a:cs typeface="Calibri"/>
            </a:endParaRPr>
          </a:p>
          <a:p>
            <a:pPr marL="400050" indent="-285750" algn="l">
              <a:buChar char="•"/>
            </a:pPr>
            <a:endParaRPr lang="en-ZA" dirty="0">
              <a:ea typeface="Calibri"/>
              <a:cs typeface="Calibri"/>
            </a:endParaRPr>
          </a:p>
        </p:txBody>
      </p:sp>
      <p:pic>
        <p:nvPicPr>
          <p:cNvPr id="4" name="Picture 3" descr="Model Deployment Using Streamlit | ML Model Deployment using Streamlit">
            <a:extLst>
              <a:ext uri="{FF2B5EF4-FFF2-40B4-BE49-F238E27FC236}">
                <a16:creationId xmlns:a16="http://schemas.microsoft.com/office/drawing/2014/main" id="{6FA1C690-4602-C84D-A790-3EE2FB903830}"/>
              </a:ext>
            </a:extLst>
          </p:cNvPr>
          <p:cNvPicPr>
            <a:picLocks noChangeAspect="1"/>
          </p:cNvPicPr>
          <p:nvPr/>
        </p:nvPicPr>
        <p:blipFill>
          <a:blip r:embed="rId2"/>
          <a:stretch>
            <a:fillRect/>
          </a:stretch>
        </p:blipFill>
        <p:spPr>
          <a:xfrm>
            <a:off x="7997556" y="708389"/>
            <a:ext cx="3995623" cy="2087713"/>
          </a:xfrm>
          <a:prstGeom prst="rect">
            <a:avLst/>
          </a:prstGeom>
        </p:spPr>
      </p:pic>
      <p:pic>
        <p:nvPicPr>
          <p:cNvPr id="5" name="Picture 4" descr="A Simple &amp; Quick Guide in Deep Learning with Tensorflow and Python. | by  Job Collins | Medium">
            <a:extLst>
              <a:ext uri="{FF2B5EF4-FFF2-40B4-BE49-F238E27FC236}">
                <a16:creationId xmlns:a16="http://schemas.microsoft.com/office/drawing/2014/main" id="{9E9949A0-CB62-FB9F-AF92-456ECBBAB468}"/>
              </a:ext>
            </a:extLst>
          </p:cNvPr>
          <p:cNvPicPr>
            <a:picLocks noChangeAspect="1"/>
          </p:cNvPicPr>
          <p:nvPr/>
        </p:nvPicPr>
        <p:blipFill>
          <a:blip r:embed="rId3"/>
          <a:stretch>
            <a:fillRect/>
          </a:stretch>
        </p:blipFill>
        <p:spPr>
          <a:xfrm>
            <a:off x="7997556" y="3912551"/>
            <a:ext cx="3995623" cy="1997811"/>
          </a:xfrm>
          <a:prstGeom prst="rect">
            <a:avLst/>
          </a:prstGeom>
        </p:spPr>
      </p:pic>
    </p:spTree>
    <p:extLst>
      <p:ext uri="{BB962C8B-B14F-4D97-AF65-F5344CB8AC3E}">
        <p14:creationId xmlns:p14="http://schemas.microsoft.com/office/powerpoint/2010/main" val="198904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5D872-8D91-D090-5ADC-ADC63008E857}"/>
              </a:ext>
            </a:extLst>
          </p:cNvPr>
          <p:cNvSpPr>
            <a:spLocks noGrp="1"/>
          </p:cNvSpPr>
          <p:nvPr>
            <p:ph type="title"/>
          </p:nvPr>
        </p:nvSpPr>
        <p:spPr>
          <a:xfrm>
            <a:off x="143447" y="-811363"/>
            <a:ext cx="9414161" cy="1616203"/>
          </a:xfrm>
        </p:spPr>
        <p:txBody>
          <a:bodyPr anchor="b">
            <a:normAutofit/>
          </a:bodyPr>
          <a:lstStyle/>
          <a:p>
            <a:r>
              <a:rPr lang="en-US" sz="3600" dirty="0">
                <a:latin typeface="Times New Roman"/>
                <a:cs typeface="Times New Roman"/>
              </a:rPr>
              <a:t>The Challenges In Brain Tumor Classification</a:t>
            </a:r>
            <a:endParaRPr lang="en-US" sz="3600" dirty="0"/>
          </a:p>
        </p:txBody>
      </p:sp>
      <p:sp>
        <p:nvSpPr>
          <p:cNvPr id="36" name="Content Placeholder 2">
            <a:extLst>
              <a:ext uri="{FF2B5EF4-FFF2-40B4-BE49-F238E27FC236}">
                <a16:creationId xmlns:a16="http://schemas.microsoft.com/office/drawing/2014/main" id="{BCD1B0AC-A411-BB68-FB32-BF480268135B}"/>
              </a:ext>
            </a:extLst>
          </p:cNvPr>
          <p:cNvSpPr>
            <a:spLocks noGrp="1"/>
          </p:cNvSpPr>
          <p:nvPr>
            <p:ph idx="1"/>
          </p:nvPr>
        </p:nvSpPr>
        <p:spPr>
          <a:xfrm>
            <a:off x="287222" y="1138873"/>
            <a:ext cx="8982839" cy="4842435"/>
          </a:xfrm>
        </p:spPr>
        <p:txBody>
          <a:bodyPr vert="horz" lIns="91440" tIns="45720" rIns="91440" bIns="45720" rtlCol="0" anchor="t">
            <a:normAutofit/>
          </a:bodyPr>
          <a:lstStyle/>
          <a:p>
            <a:r>
              <a:rPr lang="en-US" sz="1800" b="1" dirty="0">
                <a:latin typeface="Times New Roman"/>
                <a:cs typeface="Times New Roman"/>
                <a:hlinkClick r:id="rId2">
                  <a:extLst>
                    <a:ext uri="{A12FA001-AC4F-418D-AE19-62706E023703}">
                      <ahyp:hlinkClr xmlns:ahyp="http://schemas.microsoft.com/office/drawing/2018/hyperlinkcolor" val="tx"/>
                    </a:ext>
                  </a:extLst>
                </a:hlinkClick>
              </a:rPr>
              <a:t>Variations in Tumor Characteristics</a:t>
            </a:r>
            <a:r>
              <a:rPr lang="en-US" sz="1800" dirty="0">
                <a:latin typeface="Times New Roman"/>
                <a:cs typeface="Times New Roman"/>
              </a:rPr>
              <a:t>: Brain tumors vary greatly in location, shape, and size This variability makes it difficult to develop a universal model for detection and classification.</a:t>
            </a:r>
            <a:endParaRPr lang="en-US" sz="1800" dirty="0">
              <a:ea typeface="Calibri"/>
              <a:cs typeface="Calibri" panose="020F0502020204030204"/>
            </a:endParaRPr>
          </a:p>
          <a:p>
            <a:r>
              <a:rPr lang="en-US" sz="1800" b="1" dirty="0">
                <a:latin typeface="Times New Roman"/>
                <a:cs typeface="Times New Roman"/>
                <a:hlinkClick r:id="rId3">
                  <a:extLst>
                    <a:ext uri="{A12FA001-AC4F-418D-AE19-62706E023703}">
                      <ahyp:hlinkClr xmlns:ahyp="http://schemas.microsoft.com/office/drawing/2018/hyperlinkcolor" val="tx"/>
                    </a:ext>
                  </a:extLst>
                </a:hlinkClick>
              </a:rPr>
              <a:t>Complexity of Brain Structure</a:t>
            </a:r>
            <a:r>
              <a:rPr lang="en-US" sz="1800" dirty="0">
                <a:latin typeface="Times New Roman"/>
                <a:cs typeface="Times New Roman"/>
              </a:rPr>
              <a:t>: The complexity and high-density nature of the brain add to the difficulty of classifying brain tumors.</a:t>
            </a:r>
            <a:endParaRPr lang="en-US" sz="1800" dirty="0">
              <a:ea typeface="Calibri"/>
              <a:cs typeface="Calibri"/>
            </a:endParaRPr>
          </a:p>
          <a:p>
            <a:r>
              <a:rPr lang="en-US" sz="1800" b="1" u="sng" dirty="0">
                <a:latin typeface="Times New Roman"/>
                <a:cs typeface="Times New Roman"/>
              </a:rPr>
              <a:t>Quality and Type of Scans</a:t>
            </a:r>
            <a:r>
              <a:rPr lang="en-US" sz="1800" dirty="0">
                <a:latin typeface="Times New Roman"/>
                <a:cs typeface="Times New Roman"/>
              </a:rPr>
              <a:t>: It’s hard to fully segment and classify brain tumors from mono-modality scans because of the complicated structure of the brain.</a:t>
            </a:r>
            <a:endParaRPr lang="en-US" sz="1800" dirty="0">
              <a:ea typeface="Calibri"/>
              <a:cs typeface="Calibri"/>
            </a:endParaRPr>
          </a:p>
          <a:p>
            <a:r>
              <a:rPr lang="en-US" sz="1800" b="1" u="sng" dirty="0">
                <a:latin typeface="Times New Roman"/>
                <a:cs typeface="Times New Roman"/>
              </a:rPr>
              <a:t>Rapid Growth</a:t>
            </a:r>
            <a:r>
              <a:rPr lang="en-US" sz="1800" dirty="0">
                <a:latin typeface="Times New Roman"/>
                <a:cs typeface="Times New Roman"/>
              </a:rPr>
              <a:t>: The size of a brain tumor grows rapidly. Therefore, tumor diagnosis at an initial stage is an exigent task</a:t>
            </a:r>
            <a:endParaRPr lang="en-US" sz="1800" dirty="0">
              <a:ea typeface="Calibri"/>
              <a:cs typeface="Calibri"/>
            </a:endParaRPr>
          </a:p>
        </p:txBody>
      </p:sp>
      <p:pic>
        <p:nvPicPr>
          <p:cNvPr id="4" name="Picture 3" descr="Brain Tumor: Symptoms, Signs &amp; Causes">
            <a:extLst>
              <a:ext uri="{FF2B5EF4-FFF2-40B4-BE49-F238E27FC236}">
                <a16:creationId xmlns:a16="http://schemas.microsoft.com/office/drawing/2014/main" id="{77A86ED5-1D17-DE7B-0CC3-992BDE68AA05}"/>
              </a:ext>
            </a:extLst>
          </p:cNvPr>
          <p:cNvPicPr>
            <a:picLocks noChangeAspect="1"/>
          </p:cNvPicPr>
          <p:nvPr/>
        </p:nvPicPr>
        <p:blipFill rotWithShape="1">
          <a:blip r:embed="rId4"/>
          <a:srcRect t="1732" r="-3" b="8354"/>
          <a:stretch/>
        </p:blipFill>
        <p:spPr>
          <a:xfrm>
            <a:off x="9676839" y="2304800"/>
            <a:ext cx="2068027" cy="2158941"/>
          </a:xfrm>
          <a:prstGeom prst="rect">
            <a:avLst/>
          </a:prstGeom>
        </p:spPr>
      </p:pic>
      <p:grpSp>
        <p:nvGrpSpPr>
          <p:cNvPr id="84" name="Group 83">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79" name="Rectangle 78">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6615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F1D54-DA4A-29FD-16BC-C3ACDA2E8BA5}"/>
              </a:ext>
            </a:extLst>
          </p:cNvPr>
          <p:cNvSpPr>
            <a:spLocks noGrp="1"/>
          </p:cNvSpPr>
          <p:nvPr>
            <p:ph type="title"/>
          </p:nvPr>
        </p:nvSpPr>
        <p:spPr>
          <a:xfrm>
            <a:off x="680049" y="-123705"/>
            <a:ext cx="10515600" cy="1325563"/>
          </a:xfrm>
        </p:spPr>
        <p:txBody>
          <a:bodyPr>
            <a:normAutofit/>
          </a:bodyPr>
          <a:lstStyle/>
          <a:p>
            <a:r>
              <a:rPr lang="en-US" sz="4000" b="1" dirty="0">
                <a:ea typeface="Calibri Light"/>
                <a:cs typeface="Calibri Light"/>
              </a:rPr>
              <a:t>Model Training</a:t>
            </a:r>
            <a:endParaRPr lang="en-US" sz="4000" b="1" dirty="0"/>
          </a:p>
        </p:txBody>
      </p:sp>
      <p:sp>
        <p:nvSpPr>
          <p:cNvPr id="3" name="Content Placeholder 2">
            <a:extLst>
              <a:ext uri="{FF2B5EF4-FFF2-40B4-BE49-F238E27FC236}">
                <a16:creationId xmlns:a16="http://schemas.microsoft.com/office/drawing/2014/main" id="{752B1360-5F84-1D8D-3067-8CD4FAE47C73}"/>
              </a:ext>
            </a:extLst>
          </p:cNvPr>
          <p:cNvSpPr>
            <a:spLocks noGrp="1"/>
          </p:cNvSpPr>
          <p:nvPr>
            <p:ph idx="1"/>
          </p:nvPr>
        </p:nvSpPr>
        <p:spPr>
          <a:xfrm>
            <a:off x="334992" y="1020493"/>
            <a:ext cx="11220090" cy="5314621"/>
          </a:xfrm>
        </p:spPr>
        <p:txBody>
          <a:bodyPr vert="horz" lIns="91440" tIns="45720" rIns="91440" bIns="45720" rtlCol="0" anchor="t">
            <a:normAutofit/>
          </a:bodyPr>
          <a:lstStyle/>
          <a:p>
            <a:r>
              <a:rPr lang="en-US" sz="3200" b="1" dirty="0"/>
              <a:t>EfficientNetB7:-</a:t>
            </a:r>
            <a:endParaRPr lang="en-US" sz="3200" b="1" dirty="0">
              <a:ea typeface="Calibri" panose="020F0502020204030204"/>
              <a:cs typeface="Calibri" panose="020F0502020204030204"/>
            </a:endParaRPr>
          </a:p>
          <a:p>
            <a:r>
              <a:rPr lang="en-US" sz="2000" dirty="0">
                <a:solidFill>
                  <a:srgbClr val="212529"/>
                </a:solidFill>
                <a:ea typeface="+mn-lt"/>
                <a:cs typeface="+mn-lt"/>
              </a:rPr>
              <a:t>It is a CNN architecture and scaling method that uniformly scales all dimensions of depth/width/resolution using a </a:t>
            </a:r>
            <a:r>
              <a:rPr lang="en-US" sz="2000" i="1" dirty="0">
                <a:solidFill>
                  <a:srgbClr val="212529"/>
                </a:solidFill>
                <a:ea typeface="+mn-lt"/>
                <a:cs typeface="+mn-lt"/>
              </a:rPr>
              <a:t>compound coefficient.</a:t>
            </a:r>
            <a:endParaRPr lang="en-US" sz="2000" i="1" dirty="0">
              <a:solidFill>
                <a:srgbClr val="212529"/>
              </a:solidFill>
              <a:ea typeface="Calibri"/>
              <a:cs typeface="Calibri"/>
            </a:endParaRPr>
          </a:p>
          <a:p>
            <a:r>
              <a:rPr lang="en-US" sz="2000" dirty="0">
                <a:solidFill>
                  <a:srgbClr val="212529"/>
                </a:solidFill>
                <a:ea typeface="+mn-lt"/>
                <a:cs typeface="+mn-lt"/>
              </a:rPr>
              <a:t> The </a:t>
            </a:r>
            <a:r>
              <a:rPr lang="en-US" sz="2000" err="1">
                <a:solidFill>
                  <a:srgbClr val="212529"/>
                </a:solidFill>
                <a:ea typeface="+mn-lt"/>
                <a:cs typeface="+mn-lt"/>
              </a:rPr>
              <a:t>EfficientNet</a:t>
            </a:r>
            <a:r>
              <a:rPr lang="en-US" sz="2000" dirty="0">
                <a:solidFill>
                  <a:srgbClr val="212529"/>
                </a:solidFill>
                <a:ea typeface="+mn-lt"/>
                <a:cs typeface="+mn-lt"/>
              </a:rPr>
              <a:t> scaling method uniformly scales network width, depth, and resolution with a set of fixed scaling coefficients</a:t>
            </a:r>
            <a:endParaRPr lang="en-US" sz="2000" i="1" dirty="0">
              <a:solidFill>
                <a:srgbClr val="212529"/>
              </a:solidFill>
              <a:ea typeface="Calibri"/>
              <a:cs typeface="Calibri"/>
            </a:endParaRPr>
          </a:p>
          <a:p>
            <a:endParaRPr lang="en-US" sz="2000" dirty="0">
              <a:solidFill>
                <a:srgbClr val="212529"/>
              </a:solidFill>
              <a:ea typeface="Calibri"/>
              <a:cs typeface="Calibri"/>
            </a:endParaRPr>
          </a:p>
          <a:p>
            <a:r>
              <a:rPr lang="en-US" sz="2400" b="1" dirty="0">
                <a:solidFill>
                  <a:srgbClr val="242424"/>
                </a:solidFill>
                <a:ea typeface="+mn-lt"/>
                <a:cs typeface="+mn-lt"/>
              </a:rPr>
              <a:t>Compound scaling:</a:t>
            </a:r>
            <a:endParaRPr lang="en-US" sz="2400" b="1" dirty="0">
              <a:solidFill>
                <a:srgbClr val="212529"/>
              </a:solidFill>
              <a:ea typeface="Calibri"/>
              <a:cs typeface="Calibri"/>
            </a:endParaRPr>
          </a:p>
          <a:p>
            <a:r>
              <a:rPr lang="en-US" sz="1800" dirty="0">
                <a:solidFill>
                  <a:srgbClr val="242424"/>
                </a:solidFill>
                <a:ea typeface="+mn-lt"/>
                <a:cs typeface="+mn-lt"/>
              </a:rPr>
              <a:t>It uses a compound co-efficient ø to scale width, depth, and resolution together. Below is the formula for scaled attributes:</a:t>
            </a:r>
            <a:endParaRPr lang="en-US" sz="1800" b="1">
              <a:solidFill>
                <a:srgbClr val="242424"/>
              </a:solidFill>
              <a:ea typeface="Calibri"/>
              <a:cs typeface="Calibri"/>
            </a:endParaRPr>
          </a:p>
          <a:p>
            <a:br>
              <a:rPr lang="en-US" dirty="0"/>
            </a:br>
            <a:endParaRPr lang="en-US" dirty="0"/>
          </a:p>
          <a:p>
            <a:endParaRPr lang="en-US" dirty="0">
              <a:ea typeface="Calibri"/>
              <a:cs typeface="Calibri"/>
            </a:endParaRPr>
          </a:p>
        </p:txBody>
      </p:sp>
      <p:pic>
        <p:nvPicPr>
          <p:cNvPr id="6" name="Picture 5">
            <a:extLst>
              <a:ext uri="{FF2B5EF4-FFF2-40B4-BE49-F238E27FC236}">
                <a16:creationId xmlns:a16="http://schemas.microsoft.com/office/drawing/2014/main" id="{47378237-B641-F4C7-1B51-97DAD36EA841}"/>
              </a:ext>
            </a:extLst>
          </p:cNvPr>
          <p:cNvPicPr>
            <a:picLocks noChangeAspect="1"/>
          </p:cNvPicPr>
          <p:nvPr/>
        </p:nvPicPr>
        <p:blipFill>
          <a:blip r:embed="rId2"/>
          <a:stretch>
            <a:fillRect/>
          </a:stretch>
        </p:blipFill>
        <p:spPr>
          <a:xfrm>
            <a:off x="3042250" y="4469331"/>
            <a:ext cx="4295955" cy="2175036"/>
          </a:xfrm>
          <a:prstGeom prst="rect">
            <a:avLst/>
          </a:prstGeom>
        </p:spPr>
      </p:pic>
    </p:spTree>
    <p:extLst>
      <p:ext uri="{BB962C8B-B14F-4D97-AF65-F5344CB8AC3E}">
        <p14:creationId xmlns:p14="http://schemas.microsoft.com/office/powerpoint/2010/main" val="1547635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B5D-5EE7-FBF6-C336-511841C38BC7}"/>
              </a:ext>
            </a:extLst>
          </p:cNvPr>
          <p:cNvSpPr>
            <a:spLocks noGrp="1"/>
          </p:cNvSpPr>
          <p:nvPr>
            <p:ph type="title"/>
          </p:nvPr>
        </p:nvSpPr>
        <p:spPr>
          <a:xfrm>
            <a:off x="176842" y="-267479"/>
            <a:ext cx="10515600" cy="1325563"/>
          </a:xfrm>
        </p:spPr>
        <p:txBody>
          <a:bodyPr>
            <a:normAutofit/>
          </a:bodyPr>
          <a:lstStyle/>
          <a:p>
            <a:r>
              <a:rPr lang="en-US" sz="3600" b="1" dirty="0">
                <a:ea typeface="Calibri Light"/>
                <a:cs typeface="Calibri Light"/>
              </a:rPr>
              <a:t>Optimizers:</a:t>
            </a:r>
          </a:p>
        </p:txBody>
      </p:sp>
      <p:sp>
        <p:nvSpPr>
          <p:cNvPr id="3" name="Content Placeholder 2">
            <a:extLst>
              <a:ext uri="{FF2B5EF4-FFF2-40B4-BE49-F238E27FC236}">
                <a16:creationId xmlns:a16="http://schemas.microsoft.com/office/drawing/2014/main" id="{EF616BE0-8B32-B69B-E7DC-95B119C2BEAE}"/>
              </a:ext>
            </a:extLst>
          </p:cNvPr>
          <p:cNvSpPr>
            <a:spLocks noGrp="1"/>
          </p:cNvSpPr>
          <p:nvPr>
            <p:ph idx="1"/>
          </p:nvPr>
        </p:nvSpPr>
        <p:spPr>
          <a:xfrm>
            <a:off x="176842" y="876719"/>
            <a:ext cx="7884545" cy="4566998"/>
          </a:xfrm>
        </p:spPr>
        <p:txBody>
          <a:bodyPr vert="horz" lIns="91440" tIns="45720" rIns="91440" bIns="45720" rtlCol="0" anchor="t">
            <a:normAutofit lnSpcReduction="10000"/>
          </a:bodyPr>
          <a:lstStyle/>
          <a:p>
            <a:pPr marL="0" indent="0">
              <a:buNone/>
            </a:pPr>
            <a:r>
              <a:rPr lang="en-US" sz="2400" b="1" dirty="0">
                <a:solidFill>
                  <a:srgbClr val="15171A"/>
                </a:solidFill>
                <a:ea typeface="+mn-lt"/>
                <a:cs typeface="+mn-lt"/>
              </a:rPr>
              <a:t>SGD:-</a:t>
            </a:r>
            <a:endParaRPr lang="en-US" sz="2400" b="1" dirty="0">
              <a:ea typeface="Calibri" panose="020F0502020204030204"/>
              <a:cs typeface="Calibri" panose="020F0502020204030204"/>
            </a:endParaRPr>
          </a:p>
          <a:p>
            <a:r>
              <a:rPr lang="en-US" sz="1800" dirty="0">
                <a:solidFill>
                  <a:srgbClr val="15171A"/>
                </a:solidFill>
                <a:latin typeface="Georgia"/>
                <a:ea typeface="Calibri"/>
                <a:cs typeface="Calibri"/>
              </a:rPr>
              <a:t>Stochastic gradient descent (SGD) in contrast performs a </a:t>
            </a:r>
            <a:endParaRPr lang="en-US" sz="1800" b="1" dirty="0">
              <a:solidFill>
                <a:srgbClr val="15171A"/>
              </a:solidFill>
              <a:latin typeface="Calibri" panose="020F0502020204030204"/>
              <a:ea typeface="Calibri"/>
              <a:cs typeface="Calibri"/>
            </a:endParaRPr>
          </a:p>
          <a:p>
            <a:pPr marL="0" indent="0">
              <a:buNone/>
            </a:pPr>
            <a:r>
              <a:rPr lang="en-US" sz="1800" dirty="0">
                <a:solidFill>
                  <a:srgbClr val="15171A"/>
                </a:solidFill>
                <a:latin typeface="Georgia"/>
                <a:ea typeface="Calibri"/>
                <a:cs typeface="Calibri"/>
              </a:rPr>
              <a:t>parameter update for </a:t>
            </a:r>
            <a:r>
              <a:rPr lang="en-US" sz="1800" i="1" dirty="0">
                <a:solidFill>
                  <a:srgbClr val="15171A"/>
                </a:solidFill>
                <a:latin typeface="Georgia"/>
                <a:ea typeface="Calibri"/>
                <a:cs typeface="Calibri"/>
              </a:rPr>
              <a:t>each</a:t>
            </a:r>
            <a:r>
              <a:rPr lang="en-US" sz="1800" dirty="0">
                <a:solidFill>
                  <a:srgbClr val="15171A"/>
                </a:solidFill>
                <a:latin typeface="Georgia"/>
                <a:ea typeface="Calibri"/>
                <a:cs typeface="Calibri"/>
              </a:rPr>
              <a:t> training example x(</a:t>
            </a:r>
            <a:r>
              <a:rPr lang="en-US" sz="1800" dirty="0" err="1">
                <a:solidFill>
                  <a:srgbClr val="15171A"/>
                </a:solidFill>
                <a:latin typeface="Georgia"/>
                <a:ea typeface="Calibri"/>
                <a:cs typeface="Calibri"/>
              </a:rPr>
              <a:t>i</a:t>
            </a:r>
            <a:r>
              <a:rPr lang="en-US" sz="1800" dirty="0">
                <a:solidFill>
                  <a:srgbClr val="15171A"/>
                </a:solidFill>
                <a:latin typeface="Georgia"/>
                <a:ea typeface="Calibri"/>
                <a:cs typeface="Calibri"/>
              </a:rPr>
              <a:t>) and label y(</a:t>
            </a:r>
            <a:r>
              <a:rPr lang="en-US" sz="1800" dirty="0" err="1">
                <a:solidFill>
                  <a:srgbClr val="15171A"/>
                </a:solidFill>
                <a:latin typeface="Georgia"/>
                <a:ea typeface="Calibri"/>
                <a:cs typeface="Calibri"/>
              </a:rPr>
              <a:t>i</a:t>
            </a:r>
            <a:r>
              <a:rPr lang="en-US" sz="1800" dirty="0">
                <a:solidFill>
                  <a:srgbClr val="15171A"/>
                </a:solidFill>
                <a:latin typeface="Georgia"/>
                <a:ea typeface="Calibri"/>
                <a:cs typeface="Calibri"/>
              </a:rPr>
              <a:t>):</a:t>
            </a:r>
            <a:endParaRPr lang="en-US" sz="1800" b="1">
              <a:solidFill>
                <a:srgbClr val="15171A"/>
              </a:solidFill>
              <a:ea typeface="Calibri"/>
              <a:cs typeface="Calibri"/>
            </a:endParaRPr>
          </a:p>
          <a:p>
            <a:endParaRPr lang="en-US" sz="1500" dirty="0">
              <a:solidFill>
                <a:srgbClr val="15171A"/>
              </a:solidFill>
              <a:latin typeface="Georgia"/>
              <a:ea typeface="Calibri"/>
              <a:cs typeface="Calibri"/>
            </a:endParaRPr>
          </a:p>
          <a:p>
            <a:endParaRPr lang="en-US" sz="1500" dirty="0">
              <a:solidFill>
                <a:srgbClr val="15171A"/>
              </a:solidFill>
              <a:latin typeface="Georgia"/>
              <a:ea typeface="Calibri"/>
              <a:cs typeface="Calibri"/>
            </a:endParaRPr>
          </a:p>
          <a:p>
            <a:endParaRPr lang="en-US" sz="1800" dirty="0">
              <a:solidFill>
                <a:srgbClr val="15171A"/>
              </a:solidFill>
              <a:latin typeface="Georgia"/>
              <a:ea typeface="Calibri"/>
              <a:cs typeface="Calibri"/>
            </a:endParaRPr>
          </a:p>
          <a:p>
            <a:r>
              <a:rPr lang="en-US" sz="1800" dirty="0">
                <a:solidFill>
                  <a:srgbClr val="15171A"/>
                </a:solidFill>
                <a:latin typeface="Georgia"/>
                <a:ea typeface="Calibri"/>
                <a:cs typeface="Calibri"/>
              </a:rPr>
              <a:t>SGD does away with this redundancy by performing one </a:t>
            </a:r>
            <a:endParaRPr lang="en-US" dirty="0">
              <a:solidFill>
                <a:srgbClr val="000000"/>
              </a:solidFill>
              <a:latin typeface="Calibri" panose="020F0502020204030204"/>
              <a:ea typeface="Calibri"/>
              <a:cs typeface="Calibri"/>
            </a:endParaRPr>
          </a:p>
          <a:p>
            <a:r>
              <a:rPr lang="en-US" sz="1800" dirty="0">
                <a:solidFill>
                  <a:srgbClr val="15171A"/>
                </a:solidFill>
                <a:latin typeface="Georgia"/>
                <a:ea typeface="Calibri"/>
                <a:cs typeface="Calibri"/>
              </a:rPr>
              <a:t>update at a time.</a:t>
            </a:r>
            <a:endParaRPr lang="en-US" dirty="0">
              <a:ea typeface="Calibri"/>
              <a:cs typeface="Calibri"/>
            </a:endParaRPr>
          </a:p>
          <a:p>
            <a:endParaRPr lang="en-US" sz="1800" dirty="0">
              <a:solidFill>
                <a:srgbClr val="15171A"/>
              </a:solidFill>
              <a:latin typeface="Georgia"/>
              <a:ea typeface="Calibri"/>
              <a:cs typeface="Calibri"/>
            </a:endParaRPr>
          </a:p>
          <a:p>
            <a:pPr marL="0" indent="0">
              <a:buNone/>
            </a:pPr>
            <a:r>
              <a:rPr lang="en-US" sz="2400" b="1" dirty="0" err="1">
                <a:solidFill>
                  <a:srgbClr val="15171A"/>
                </a:solidFill>
                <a:ea typeface="+mn-lt"/>
                <a:cs typeface="+mn-lt"/>
              </a:rPr>
              <a:t>Adagrad</a:t>
            </a:r>
            <a:r>
              <a:rPr lang="en-US" sz="2400" b="1" dirty="0">
                <a:solidFill>
                  <a:srgbClr val="15171A"/>
                </a:solidFill>
                <a:ea typeface="+mn-lt"/>
                <a:cs typeface="+mn-lt"/>
              </a:rPr>
              <a:t>:-</a:t>
            </a:r>
            <a:endParaRPr lang="en-US" sz="1800" b="1" dirty="0">
              <a:solidFill>
                <a:srgbClr val="15171A"/>
              </a:solidFill>
              <a:latin typeface="Georgia"/>
              <a:ea typeface="+mn-lt"/>
              <a:cs typeface="+mn-lt"/>
            </a:endParaRPr>
          </a:p>
          <a:p>
            <a:r>
              <a:rPr lang="en-US" sz="1800" dirty="0">
                <a:solidFill>
                  <a:srgbClr val="15171A"/>
                </a:solidFill>
                <a:latin typeface="Georgia"/>
                <a:ea typeface="+mn-lt"/>
                <a:cs typeface="+mn-lt"/>
              </a:rPr>
              <a:t>It adapts the learning rate to the parameters, performing smaller updates</a:t>
            </a:r>
            <a:br>
              <a:rPr lang="en-US" sz="1800" dirty="0">
                <a:latin typeface="Georgia"/>
                <a:ea typeface="+mn-lt"/>
                <a:cs typeface="+mn-lt"/>
              </a:rPr>
            </a:br>
            <a:r>
              <a:rPr lang="en-US" sz="1800" dirty="0">
                <a:solidFill>
                  <a:srgbClr val="15171A"/>
                </a:solidFill>
                <a:latin typeface="Georgia"/>
                <a:ea typeface="+mn-lt"/>
                <a:cs typeface="+mn-lt"/>
              </a:rPr>
              <a:t> for parameters associated with frequently occurring features, and larger updates for parameters associated with infrequent features.</a:t>
            </a:r>
            <a:endParaRPr lang="en-US" sz="1800" b="1">
              <a:solidFill>
                <a:srgbClr val="15171A"/>
              </a:solidFill>
              <a:latin typeface="Georgia"/>
              <a:ea typeface="Calibri"/>
              <a:cs typeface="Calibri"/>
            </a:endParaRPr>
          </a:p>
          <a:p>
            <a:endParaRPr lang="en-US" sz="1800" dirty="0">
              <a:solidFill>
                <a:srgbClr val="15171A"/>
              </a:solidFill>
              <a:latin typeface="Georgia"/>
              <a:ea typeface="Calibri"/>
              <a:cs typeface="Calibri"/>
            </a:endParaRPr>
          </a:p>
          <a:p>
            <a:pPr marL="0" indent="0">
              <a:buNone/>
            </a:pPr>
            <a:endParaRPr lang="en-US" sz="2400" b="1" dirty="0">
              <a:solidFill>
                <a:srgbClr val="273239"/>
              </a:solidFill>
              <a:latin typeface="Calibri"/>
              <a:ea typeface="Calibri"/>
              <a:cs typeface="Calibri"/>
            </a:endParaRPr>
          </a:p>
          <a:p>
            <a:endParaRPr lang="en-US" sz="2400" b="1" dirty="0">
              <a:solidFill>
                <a:srgbClr val="273239"/>
              </a:solidFill>
              <a:latin typeface="Calibri"/>
              <a:ea typeface="Calibri"/>
              <a:cs typeface="Calibri"/>
            </a:endParaRPr>
          </a:p>
          <a:p>
            <a:endParaRPr lang="en-US" sz="1800" dirty="0">
              <a:solidFill>
                <a:srgbClr val="15171A"/>
              </a:solidFill>
              <a:latin typeface="Georgia"/>
              <a:ea typeface="Calibri"/>
              <a:cs typeface="Calibri"/>
            </a:endParaRPr>
          </a:p>
          <a:p>
            <a:endParaRPr lang="en-US" sz="1800" dirty="0">
              <a:solidFill>
                <a:srgbClr val="15171A"/>
              </a:solidFill>
              <a:latin typeface="Georgia"/>
              <a:ea typeface="Calibri"/>
              <a:cs typeface="Calibri"/>
            </a:endParaRPr>
          </a:p>
        </p:txBody>
      </p:sp>
      <p:pic>
        <p:nvPicPr>
          <p:cNvPr id="4" name="Picture 3" descr="A black text on a white background&#10;&#10;Description automatically generated">
            <a:extLst>
              <a:ext uri="{FF2B5EF4-FFF2-40B4-BE49-F238E27FC236}">
                <a16:creationId xmlns:a16="http://schemas.microsoft.com/office/drawing/2014/main" id="{46D12C65-F291-D959-64DF-59CEFBCA995F}"/>
              </a:ext>
            </a:extLst>
          </p:cNvPr>
          <p:cNvPicPr>
            <a:picLocks noChangeAspect="1"/>
          </p:cNvPicPr>
          <p:nvPr/>
        </p:nvPicPr>
        <p:blipFill>
          <a:blip r:embed="rId2"/>
          <a:stretch>
            <a:fillRect/>
          </a:stretch>
        </p:blipFill>
        <p:spPr>
          <a:xfrm>
            <a:off x="2739965" y="2026669"/>
            <a:ext cx="2628900" cy="863718"/>
          </a:xfrm>
          <a:prstGeom prst="rect">
            <a:avLst/>
          </a:prstGeom>
        </p:spPr>
      </p:pic>
      <p:pic>
        <p:nvPicPr>
          <p:cNvPr id="6" name="Picture 5" descr="A black and white math equation&#10;&#10;Description automatically generated">
            <a:extLst>
              <a:ext uri="{FF2B5EF4-FFF2-40B4-BE49-F238E27FC236}">
                <a16:creationId xmlns:a16="http://schemas.microsoft.com/office/drawing/2014/main" id="{5CEECE0C-4D70-9ABE-CF73-603F8C266196}"/>
              </a:ext>
            </a:extLst>
          </p:cNvPr>
          <p:cNvPicPr>
            <a:picLocks noChangeAspect="1"/>
          </p:cNvPicPr>
          <p:nvPr/>
        </p:nvPicPr>
        <p:blipFill>
          <a:blip r:embed="rId3"/>
          <a:stretch>
            <a:fillRect/>
          </a:stretch>
        </p:blipFill>
        <p:spPr>
          <a:xfrm>
            <a:off x="2840967" y="5336488"/>
            <a:ext cx="3059502" cy="900798"/>
          </a:xfrm>
          <a:prstGeom prst="rect">
            <a:avLst/>
          </a:prstGeom>
        </p:spPr>
      </p:pic>
      <p:pic>
        <p:nvPicPr>
          <p:cNvPr id="7" name="Picture 6" descr="deep learning, machine learning, AdaGrad alogitham, optimizer algoritham, brijesh soni">
            <a:extLst>
              <a:ext uri="{FF2B5EF4-FFF2-40B4-BE49-F238E27FC236}">
                <a16:creationId xmlns:a16="http://schemas.microsoft.com/office/drawing/2014/main" id="{B4236D73-96E5-90FF-AC6B-C350B8FC7DC7}"/>
              </a:ext>
            </a:extLst>
          </p:cNvPr>
          <p:cNvPicPr>
            <a:picLocks noChangeAspect="1"/>
          </p:cNvPicPr>
          <p:nvPr/>
        </p:nvPicPr>
        <p:blipFill>
          <a:blip r:embed="rId4"/>
          <a:stretch>
            <a:fillRect/>
          </a:stretch>
        </p:blipFill>
        <p:spPr>
          <a:xfrm>
            <a:off x="8922589" y="4410267"/>
            <a:ext cx="2743199" cy="2091881"/>
          </a:xfrm>
          <a:prstGeom prst="rect">
            <a:avLst/>
          </a:prstGeom>
        </p:spPr>
      </p:pic>
      <p:pic>
        <p:nvPicPr>
          <p:cNvPr id="8" name="Picture 7" descr="Stochastic Gradient Descent for machine learning clearly explained">
            <a:extLst>
              <a:ext uri="{FF2B5EF4-FFF2-40B4-BE49-F238E27FC236}">
                <a16:creationId xmlns:a16="http://schemas.microsoft.com/office/drawing/2014/main" id="{51DFACC4-382A-6AF7-3CD0-64AD0BAC3FAC}"/>
              </a:ext>
            </a:extLst>
          </p:cNvPr>
          <p:cNvPicPr>
            <a:picLocks noChangeAspect="1"/>
          </p:cNvPicPr>
          <p:nvPr/>
        </p:nvPicPr>
        <p:blipFill>
          <a:blip r:embed="rId5"/>
          <a:stretch>
            <a:fillRect/>
          </a:stretch>
        </p:blipFill>
        <p:spPr>
          <a:xfrm>
            <a:off x="6550326" y="471577"/>
            <a:ext cx="5776821" cy="3729485"/>
          </a:xfrm>
          <a:prstGeom prst="rect">
            <a:avLst/>
          </a:prstGeom>
        </p:spPr>
      </p:pic>
    </p:spTree>
    <p:extLst>
      <p:ext uri="{BB962C8B-B14F-4D97-AF65-F5344CB8AC3E}">
        <p14:creationId xmlns:p14="http://schemas.microsoft.com/office/powerpoint/2010/main" val="85472285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Brain Tumor Classification using deep learning with parametric optimization </vt:lpstr>
      <vt:lpstr>   Lakhanji Mishra           2001072 Rajat Pandey                2001050 Manish Kr. Maurya     2001090 Deepak Kumar             2001075                                                              --Under The Supervision of :-                                                                                                              Dr. Prakash Ranjan                                                                                                                                   Assistance Professor,                                                                                                                               ECE Department, IIIT Bhagalpur                                           </vt:lpstr>
      <vt:lpstr>CONTENTS</vt:lpstr>
      <vt:lpstr>Introduction</vt:lpstr>
      <vt:lpstr>Introduction Cont...</vt:lpstr>
      <vt:lpstr>Requirments:-  </vt:lpstr>
      <vt:lpstr>The Challenges In Brain Tumor Classification</vt:lpstr>
      <vt:lpstr>Model Training</vt:lpstr>
      <vt:lpstr>Optimizers:</vt:lpstr>
      <vt:lpstr>PowerPoint Presentation</vt:lpstr>
      <vt:lpstr>Adam:-</vt:lpstr>
      <vt:lpstr>Data acquisition &amp; pre-processing </vt:lpstr>
      <vt:lpstr>Data training and fine tunning  </vt:lpstr>
      <vt:lpstr>Segmentation cont..</vt:lpstr>
      <vt:lpstr>Model development and fine-tuning EfficientNetB7 - Batch size and Epochs  </vt:lpstr>
      <vt:lpstr>EfficientNetB7 – Dropout: </vt:lpstr>
      <vt:lpstr>EfficientNetB7 – Optimizer:- </vt:lpstr>
      <vt:lpstr>Results</vt:lpstr>
      <vt:lpstr>Conclusion:</vt:lpstr>
      <vt:lpstr>Future work</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1750</cp:revision>
  <dcterms:created xsi:type="dcterms:W3CDTF">2023-12-03T22:01:37Z</dcterms:created>
  <dcterms:modified xsi:type="dcterms:W3CDTF">2023-12-06T01:28:13Z</dcterms:modified>
</cp:coreProperties>
</file>